
<file path=[Content_Types].xml><?xml version="1.0" encoding="utf-8"?>
<Types xmlns="http://schemas.openxmlformats.org/package/2006/content-types">
  <Default ContentType="application/x-fontdata" Extension="fntdata"/>
  <Default ContentType="image/jpeg" Extension="jpg"/>
  <Default ContentType="image/png" Extension="png"/>
  <Default ContentType="application/vnd.openxmlformats-package.relationships+xml" Extension="rels"/>
  <Default ContentType="image/svg+xml" Extension="svg"/>
  <Default ContentType="image/vnd.ms-photo" Extension="wdp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package.core-properties+xml" PartName="/docProps/core.xml"/>
  <Override ContentType="application/vnd.openxmlformats-officedocument.extended-properties+xml" PartName="/docProps/app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8"/>
  </p:notesMasterIdLst>
  <p:handoutMasterIdLst>
    <p:handoutMasterId r:id="rId9"/>
  </p:handoutMasterIdLst>
  <p:sldIdLst>
    <p:sldId id="1110" r:id="rId2"/>
    <p:sldId id="1112" r:id="rId3"/>
    <p:sldId id="1103" r:id="rId4"/>
    <p:sldId id="1113" r:id="rId5"/>
    <p:sldId id="1115" r:id="rId6"/>
    <p:sldId id="1116" r:id="rId7"/>
  </p:sldIdLst>
  <p:sldSz cx="12192000" cy="6858000"/>
  <p:notesSz cx="7023100" cy="93091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ndara" panose="020E0502030303020204" pitchFamily="34" charset="0"/>
      <p:regular r:id="rId14"/>
      <p:bold r:id="rId15"/>
      <p:italic r:id="rId16"/>
      <p:boldItalic r:id="rId17"/>
    </p:embeddedFont>
    <p:embeddedFont>
      <p:font typeface="Titillium Web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07FF48D0-E09B-41E0-AD06-69F053E778A5}">
          <p14:sldIdLst/>
        </p14:section>
        <p14:section name="Untitled Section" id="{AF81551B-2D8E-49DD-A67E-7120C76E4E8B}">
          <p14:sldIdLst>
            <p14:sldId id="1110"/>
            <p14:sldId id="1112"/>
            <p14:sldId id="1103"/>
            <p14:sldId id="1113"/>
            <p14:sldId id="1115"/>
            <p14:sldId id="11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 Berx" initials="NB" lastIdx="18" clrIdx="0">
    <p:extLst>
      <p:ext uri="{19B8F6BF-5375-455C-9EA6-DF929625EA0E}">
        <p15:presenceInfo xmlns:p15="http://schemas.microsoft.com/office/powerpoint/2012/main" userId="S-1-5-21-2622040679-2747059658-2836526602-1380" providerId="AD"/>
      </p:ext>
    </p:extLst>
  </p:cmAuthor>
  <p:cmAuthor id="2" name="An Makowski" initials="AM" lastIdx="3" clrIdx="1">
    <p:extLst>
      <p:ext uri="{19B8F6BF-5375-455C-9EA6-DF929625EA0E}">
        <p15:presenceInfo xmlns:p15="http://schemas.microsoft.com/office/powerpoint/2012/main" userId="S-1-5-21-2622040679-2747059658-2836526602-1393" providerId="AD"/>
      </p:ext>
    </p:extLst>
  </p:cmAuthor>
  <p:cmAuthor id="3" name="An Makowski" initials="AM [2]" lastIdx="3" clrIdx="2">
    <p:extLst>
      <p:ext uri="{19B8F6BF-5375-455C-9EA6-DF929625EA0E}">
        <p15:presenceInfo xmlns:p15="http://schemas.microsoft.com/office/powerpoint/2012/main" userId="An Makowsk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EBFF"/>
    <a:srgbClr val="005473"/>
    <a:srgbClr val="FFCCFF"/>
    <a:srgbClr val="FF9F1C"/>
    <a:srgbClr val="393739"/>
    <a:srgbClr val="1DE7CD"/>
    <a:srgbClr val="0095D3"/>
    <a:srgbClr val="E71D36"/>
    <a:srgbClr val="08D300"/>
    <a:srgbClr val="BC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8F2BC0-93B3-4E1F-A249-358AFD4F73B0}">
  <a:tblStyle styleId="{0F8F2BC0-93B3-4E1F-A249-358AFD4F73B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5250" autoAdjust="0"/>
  </p:normalViewPr>
  <p:slideViewPr>
    <p:cSldViewPr snapToGrid="0">
      <p:cViewPr varScale="1">
        <p:scale>
          <a:sx n="86" d="100"/>
          <a:sy n="86" d="100"/>
        </p:scale>
        <p:origin x="643" y="67"/>
      </p:cViewPr>
      <p:guideLst>
        <p:guide orient="horz" pos="3974"/>
        <p:guide pos="3840"/>
      </p:guideLst>
    </p:cSldViewPr>
  </p:slideViewPr>
  <p:outlineViewPr>
    <p:cViewPr>
      <p:scale>
        <a:sx n="33" d="100"/>
        <a:sy n="33" d="100"/>
      </p:scale>
      <p:origin x="0" y="-44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6" d="100"/>
          <a:sy n="96" d="100"/>
        </p:scale>
        <p:origin x="35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1" y="1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7D43B8D-8877-4FBA-990A-D4B6C1E64A6F}" type="datetimeFigureOut">
              <a:rPr lang="nl-BE" smtClean="0"/>
              <a:t>23/02/2021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1" y="8842030"/>
            <a:ext cx="3043343" cy="467070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F92BEE8-68D1-4C7C-AD55-E7F348F48A9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008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9" tIns="93309" rIns="93309" bIns="93309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43536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preserve="1" userDrawn="1">
  <p:cSld name="1_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 hasCustomPrompt="1"/>
          </p:nvPr>
        </p:nvSpPr>
        <p:spPr>
          <a:xfrm>
            <a:off x="777850" y="5071873"/>
            <a:ext cx="7727289" cy="1047691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2667" baseline="0">
                <a:solidFill>
                  <a:schemeClr val="tx2">
                    <a:lumMod val="25000"/>
                  </a:schemeClr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9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CAMCO TECHNOLOGIES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4838700"/>
          </a:xfrm>
        </p:spPr>
        <p:txBody>
          <a:bodyPr/>
          <a:lstStyle/>
          <a:p>
            <a:endParaRPr lang="nl-BE"/>
          </a:p>
        </p:txBody>
      </p:sp>
      <p:sp>
        <p:nvSpPr>
          <p:cNvPr id="7" name="Google Shape;17;p3"/>
          <p:cNvSpPr txBox="1">
            <a:spLocks noGrp="1"/>
          </p:cNvSpPr>
          <p:nvPr>
            <p:ph type="subTitle" idx="1" hasCustomPrompt="1"/>
          </p:nvPr>
        </p:nvSpPr>
        <p:spPr>
          <a:xfrm>
            <a:off x="8679968" y="5071873"/>
            <a:ext cx="2907309" cy="1047691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67">
                <a:solidFill>
                  <a:schemeClr val="tx2">
                    <a:lumMod val="25000"/>
                  </a:schemeClr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4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4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4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4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4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4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4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4000">
                <a:solidFill>
                  <a:srgbClr val="000000"/>
                </a:solidFill>
              </a:defRPr>
            </a:lvl9pPr>
          </a:lstStyle>
          <a:p>
            <a:r>
              <a:rPr lang="en-US" dirty="0"/>
              <a:t>Author</a:t>
            </a:r>
          </a:p>
          <a:p>
            <a:r>
              <a:rPr lang="en-US" dirty="0"/>
              <a:t>Date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844" y="6352738"/>
            <a:ext cx="639701" cy="33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23369"/>
            <a:ext cx="12192000" cy="4798771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7" name="Google Shape;11;p2"/>
          <p:cNvSpPr/>
          <p:nvPr userDrawn="1"/>
        </p:nvSpPr>
        <p:spPr>
          <a:xfrm>
            <a:off x="772000" y="2560600"/>
            <a:ext cx="72400" cy="158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89">
              <a:solidFill>
                <a:srgbClr val="FFFFFF"/>
              </a:solidFill>
            </a:endParaRPr>
          </a:p>
        </p:txBody>
      </p:sp>
      <p:sp>
        <p:nvSpPr>
          <p:cNvPr id="10" name="Google Shape;17;p3"/>
          <p:cNvSpPr txBox="1">
            <a:spLocks noGrp="1"/>
          </p:cNvSpPr>
          <p:nvPr>
            <p:ph type="subTitle" idx="1" hasCustomPrompt="1"/>
          </p:nvPr>
        </p:nvSpPr>
        <p:spPr>
          <a:xfrm>
            <a:off x="974624" y="5998463"/>
            <a:ext cx="5540781" cy="41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67">
                <a:solidFill>
                  <a:schemeClr val="tx2">
                    <a:lumMod val="25000"/>
                  </a:schemeClr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4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4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4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4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4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4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4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4000">
                <a:solidFill>
                  <a:srgbClr val="000000"/>
                </a:solidFill>
              </a:defRPr>
            </a:lvl9pPr>
          </a:lstStyle>
          <a:p>
            <a:r>
              <a:rPr lang="en-US" dirty="0"/>
              <a:t>Name - Date</a:t>
            </a:r>
            <a:endParaRPr dirty="0"/>
          </a:p>
        </p:txBody>
      </p:sp>
      <p:sp>
        <p:nvSpPr>
          <p:cNvPr id="13" name="Google Shape;11;p2"/>
          <p:cNvSpPr/>
          <p:nvPr userDrawn="1"/>
        </p:nvSpPr>
        <p:spPr>
          <a:xfrm>
            <a:off x="975200" y="2763800"/>
            <a:ext cx="72400" cy="158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89">
              <a:solidFill>
                <a:srgbClr val="FFFFFF"/>
              </a:solidFill>
            </a:endParaRPr>
          </a:p>
        </p:txBody>
      </p:sp>
      <p:sp>
        <p:nvSpPr>
          <p:cNvPr id="14" name="Google Shape;15;p3"/>
          <p:cNvSpPr/>
          <p:nvPr userDrawn="1"/>
        </p:nvSpPr>
        <p:spPr>
          <a:xfrm>
            <a:off x="772000" y="2296000"/>
            <a:ext cx="72400" cy="181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89">
              <a:solidFill>
                <a:srgbClr val="FFFFFF"/>
              </a:solidFill>
            </a:endParaRP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3520681" y="4558175"/>
            <a:ext cx="4302400" cy="1143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844" y="6352738"/>
            <a:ext cx="639701" cy="33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70650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844" y="6352738"/>
            <a:ext cx="639701" cy="33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25900" y="563333"/>
            <a:ext cx="43024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5064" y="2115100"/>
            <a:ext cx="8122800" cy="4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▪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▫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▸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33" b="1">
                <a:solidFill>
                  <a:srgbClr val="0095D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tillium Web"/>
              </a:defRPr>
            </a:lvl1pPr>
            <a:lvl2pPr lvl="1" algn="r">
              <a:buNone/>
              <a:defRPr sz="1600" b="1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r">
              <a:buNone/>
              <a:defRPr sz="1600" b="1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r">
              <a:buNone/>
              <a:defRPr sz="1600" b="1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r">
              <a:buNone/>
              <a:defRPr sz="1600" b="1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r">
              <a:buNone/>
              <a:defRPr sz="1600" b="1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r">
              <a:buNone/>
              <a:defRPr sz="1600" b="1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r">
              <a:buNone/>
              <a:defRPr sz="1600" b="1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r">
              <a:buNone/>
              <a:defRPr sz="1600" b="1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211249-CD63-4957-B0D4-2AF27EE90F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nl-BE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4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chemeClr val="bg2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95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889">
          <p15:clr>
            <a:srgbClr val="F26B43"/>
          </p15:clr>
        </p15:guide>
      </p15:sldGuideLst>
    </p:ext>
  </p:extLst>
</p:sldMaster>
</file>

<file path=ppt/slides/_rels/slide1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7" Target="https://svgsilh.com/image/481821.html" TargetMode="External" Type="http://schemas.openxmlformats.org/officeDocument/2006/relationships/hyperlink"/><Relationship Id="rId2" Target="../media/image3.png" Type="http://schemas.openxmlformats.org/officeDocument/2006/relationships/image"/><Relationship Id="rId1" Target="../slideLayouts/slideLayout3.xml" Type="http://schemas.openxmlformats.org/officeDocument/2006/relationships/slideLayout"/><Relationship Id="rId6" Target="../media/image6.svg" Type="http://schemas.openxmlformats.org/officeDocument/2006/relationships/image"/><Relationship Id="rId5" Target="../media/image5.png" Type="http://schemas.openxmlformats.org/officeDocument/2006/relationships/image"/><Relationship Id="rId4" Target="../media/hdphoto1.wdp" Type="http://schemas.microsoft.com/office/2007/relationships/hdphoto"/></Relationships>
</file>

<file path=ppt/slides/_rels/slide4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3.pn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7" Target="../media/image12.jpeg" Type="http://schemas.openxmlformats.org/officeDocument/2006/relationships/image"/><Relationship Id="rId2" Target="../media/image3.png" Type="http://schemas.openxmlformats.org/officeDocument/2006/relationships/image"/><Relationship Id="rId1" Target="../slideLayouts/slideLayout3.xml" Type="http://schemas.openxmlformats.org/officeDocument/2006/relationships/slideLayout"/><Relationship Id="rId6" Target="../media/image11.jpeg" Type="http://schemas.openxmlformats.org/officeDocument/2006/relationships/image"/><Relationship Id="rId5" Target="../media/image10.jpeg" Type="http://schemas.openxmlformats.org/officeDocument/2006/relationships/image"/><Relationship Id="rId4" Target="../media/image9.jpe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9EF87C-1D69-4895-8EEF-4C8E220F48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</a:t>
            </a:fld>
            <a:endParaRPr lang="en"/>
          </a:p>
        </p:txBody>
      </p:sp>
      <p:pic>
        <p:nvPicPr>
          <p:cNvPr id="4100" name="Picture 4" descr="Duisburg to get largest inland terminal of Europe | RailFreight.com">
            <a:extLst>
              <a:ext uri="{FF2B5EF4-FFF2-40B4-BE49-F238E27FC236}">
                <a16:creationId xmlns:a16="http://schemas.microsoft.com/office/drawing/2014/main" id="{7E23F6D4-13C1-4945-88F7-ECB2C5A27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79216"/>
            <a:ext cx="12192001" cy="447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BDA27B-28AA-43B7-A61C-B5C9A2087596}"/>
              </a:ext>
            </a:extLst>
          </p:cNvPr>
          <p:cNvSpPr txBox="1"/>
          <p:nvPr/>
        </p:nvSpPr>
        <p:spPr>
          <a:xfrm>
            <a:off x="-139085" y="667291"/>
            <a:ext cx="10576519" cy="1405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  <a:spcBef>
                <a:spcPts val="1200"/>
              </a:spcBef>
              <a:spcAft>
                <a:spcPts val="1500"/>
              </a:spcAft>
            </a:pPr>
            <a:r>
              <a:rPr lang="en-US" sz="4800" dirty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            “Smart Investment”</a:t>
            </a:r>
          </a:p>
          <a:p>
            <a:pPr>
              <a:lnSpc>
                <a:spcPts val="1300"/>
              </a:lnSpc>
              <a:spcBef>
                <a:spcPts val="1200"/>
              </a:spcBef>
              <a:spcAft>
                <a:spcPts val="1500"/>
              </a:spcAft>
            </a:pPr>
            <a:endParaRPr lang="en-US" sz="4800" dirty="0">
              <a:solidFill>
                <a:schemeClr val="bg1"/>
              </a:solidFill>
              <a:latin typeface="Candara" panose="020E0502030303020204" pitchFamily="34" charset="0"/>
              <a:ea typeface="Verdana" panose="020B0604030504040204" pitchFamily="34" charset="0"/>
              <a:cs typeface="Dubai" panose="020B0503030403030204" pitchFamily="34" charset="-78"/>
            </a:endParaRPr>
          </a:p>
          <a:p>
            <a:pPr>
              <a:lnSpc>
                <a:spcPts val="1300"/>
              </a:lnSpc>
              <a:spcBef>
                <a:spcPts val="1200"/>
              </a:spcBef>
              <a:spcAft>
                <a:spcPts val="1500"/>
              </a:spcAft>
            </a:pPr>
            <a:r>
              <a:rPr lang="en-US" sz="4800" dirty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    Ports and Intermodal Terminals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26B6D2-9C25-4C88-8D20-03C243FCC0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" r="-3558" b="-7893"/>
          <a:stretch/>
        </p:blipFill>
        <p:spPr>
          <a:xfrm>
            <a:off x="9285045" y="545751"/>
            <a:ext cx="2451235" cy="141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34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9EF87C-1D69-4895-8EEF-4C8E220F48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  <p:pic>
        <p:nvPicPr>
          <p:cNvPr id="4100" name="Picture 4" descr="Duisburg to get largest inland terminal of Europe | RailFreight.com">
            <a:extLst>
              <a:ext uri="{FF2B5EF4-FFF2-40B4-BE49-F238E27FC236}">
                <a16:creationId xmlns:a16="http://schemas.microsoft.com/office/drawing/2014/main" id="{7E23F6D4-13C1-4945-88F7-ECB2C5A27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79216"/>
            <a:ext cx="12192001" cy="447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26B6D2-9C25-4C88-8D20-03C243FCC0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" r="-3558" b="-7893"/>
          <a:stretch/>
        </p:blipFill>
        <p:spPr>
          <a:xfrm>
            <a:off x="9285045" y="545751"/>
            <a:ext cx="2451235" cy="14162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E5FAF86-0D5B-4C8E-9D9F-2B73BE0D68B1}"/>
              </a:ext>
            </a:extLst>
          </p:cNvPr>
          <p:cNvSpPr/>
          <p:nvPr/>
        </p:nvSpPr>
        <p:spPr>
          <a:xfrm>
            <a:off x="0" y="2379215"/>
            <a:ext cx="12192001" cy="4548183"/>
          </a:xfrm>
          <a:prstGeom prst="rect">
            <a:avLst/>
          </a:prstGeom>
          <a:solidFill>
            <a:srgbClr val="00206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C03F31-5560-4A9D-9F6B-5866FB6604F1}"/>
              </a:ext>
            </a:extLst>
          </p:cNvPr>
          <p:cNvSpPr txBox="1"/>
          <p:nvPr/>
        </p:nvSpPr>
        <p:spPr>
          <a:xfrm>
            <a:off x="1527883" y="2561811"/>
            <a:ext cx="8602462" cy="3826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SAFETY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DAILY PERFORMANCE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OPERATIONAL COMPLEXITY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 COMPETITION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PROFITABILITY</a:t>
            </a:r>
          </a:p>
          <a:p>
            <a:pPr algn="ctr"/>
            <a:r>
              <a:rPr lang="nl-BE" sz="2800" dirty="0">
                <a:solidFill>
                  <a:schemeClr val="bg1"/>
                </a:solidFill>
              </a:rPr>
              <a:t>TROUGHPUT</a:t>
            </a:r>
          </a:p>
          <a:p>
            <a:pPr algn="ctr"/>
            <a:r>
              <a:rPr lang="nl-BE" sz="2800" dirty="0">
                <a:solidFill>
                  <a:schemeClr val="bg1"/>
                </a:solidFill>
              </a:rPr>
              <a:t>YARD PRODUCTIVITY</a:t>
            </a:r>
          </a:p>
          <a:p>
            <a:pPr algn="ctr"/>
            <a:r>
              <a:rPr lang="nl-BE" sz="2800" dirty="0">
                <a:solidFill>
                  <a:schemeClr val="bg1"/>
                </a:solidFill>
              </a:rPr>
              <a:t>SATISFYING YOUR CLIENTS</a:t>
            </a:r>
          </a:p>
          <a:p>
            <a:endParaRPr lang="LID4096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877678-0921-469C-B485-45E1E3BAD474}"/>
              </a:ext>
            </a:extLst>
          </p:cNvPr>
          <p:cNvSpPr txBox="1"/>
          <p:nvPr/>
        </p:nvSpPr>
        <p:spPr>
          <a:xfrm>
            <a:off x="242656" y="686606"/>
            <a:ext cx="10576519" cy="1405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  <a:spcBef>
                <a:spcPts val="1200"/>
              </a:spcBef>
              <a:spcAft>
                <a:spcPts val="1500"/>
              </a:spcAft>
            </a:pPr>
            <a:r>
              <a:rPr lang="en-US" sz="4800" dirty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Port and Intermodal Transport</a:t>
            </a:r>
          </a:p>
          <a:p>
            <a:pPr>
              <a:lnSpc>
                <a:spcPts val="1300"/>
              </a:lnSpc>
              <a:spcBef>
                <a:spcPts val="1200"/>
              </a:spcBef>
              <a:spcAft>
                <a:spcPts val="1500"/>
              </a:spcAft>
            </a:pPr>
            <a:endParaRPr lang="en-US" sz="4800" dirty="0">
              <a:solidFill>
                <a:schemeClr val="bg1"/>
              </a:solidFill>
              <a:latin typeface="Candara" panose="020E0502030303020204" pitchFamily="34" charset="0"/>
              <a:ea typeface="Verdana" panose="020B0604030504040204" pitchFamily="34" charset="0"/>
              <a:cs typeface="Dubai" panose="020B0503030403030204" pitchFamily="34" charset="-78"/>
            </a:endParaRPr>
          </a:p>
          <a:p>
            <a:pPr>
              <a:lnSpc>
                <a:spcPts val="1300"/>
              </a:lnSpc>
              <a:spcBef>
                <a:spcPts val="1200"/>
              </a:spcBef>
              <a:spcAft>
                <a:spcPts val="1500"/>
              </a:spcAft>
            </a:pPr>
            <a:r>
              <a:rPr lang="en-US" sz="4800" i="1" dirty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Challenges and risks</a:t>
            </a:r>
          </a:p>
        </p:txBody>
      </p:sp>
    </p:spTree>
    <p:extLst>
      <p:ext uri="{BB962C8B-B14F-4D97-AF65-F5344CB8AC3E}">
        <p14:creationId xmlns:p14="http://schemas.microsoft.com/office/powerpoint/2010/main" val="1365642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9EF87C-1D69-4895-8EEF-4C8E220F48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BDA27B-28AA-43B7-A61C-B5C9A2087596}"/>
              </a:ext>
            </a:extLst>
          </p:cNvPr>
          <p:cNvSpPr txBox="1"/>
          <p:nvPr/>
        </p:nvSpPr>
        <p:spPr>
          <a:xfrm>
            <a:off x="730926" y="646555"/>
            <a:ext cx="7995823" cy="825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  <a:spcBef>
                <a:spcPts val="1200"/>
              </a:spcBef>
              <a:spcAft>
                <a:spcPts val="1500"/>
              </a:spcAft>
            </a:pPr>
            <a:r>
              <a:rPr lang="en-GB" sz="4800" dirty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TERMINAL  CHALLENGES </a:t>
            </a:r>
          </a:p>
          <a:p>
            <a:pPr>
              <a:lnSpc>
                <a:spcPts val="1300"/>
              </a:lnSpc>
              <a:spcBef>
                <a:spcPts val="1200"/>
              </a:spcBef>
              <a:spcAft>
                <a:spcPts val="1500"/>
              </a:spcAft>
            </a:pPr>
            <a:r>
              <a:rPr lang="en-GB" sz="2800" dirty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movie</a:t>
            </a:r>
            <a:endParaRPr lang="en-GB" sz="1200" kern="0" dirty="0">
              <a:solidFill>
                <a:schemeClr val="bg1"/>
              </a:solidFill>
              <a:effectLst/>
              <a:latin typeface="Candara" panose="020E0502030303020204" pitchFamily="34" charset="0"/>
              <a:ea typeface="Verdana" panose="020B0604030504040204" pitchFamily="34" charset="0"/>
              <a:cs typeface="Dubai" panose="020B0503030403030204" pitchFamily="34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26B6D2-9C25-4C88-8D20-03C243FCC0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" r="-3558" b="-7893"/>
          <a:stretch/>
        </p:blipFill>
        <p:spPr>
          <a:xfrm>
            <a:off x="9570063" y="270543"/>
            <a:ext cx="1891010" cy="10925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32DC58-B594-4108-B541-1947784591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2" t="1707" r="859" b="15944"/>
          <a:stretch/>
        </p:blipFill>
        <p:spPr>
          <a:xfrm>
            <a:off x="0" y="1713390"/>
            <a:ext cx="12190159" cy="51184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2B05483-D10D-44A5-8231-F9F85DDA8D5A}"/>
              </a:ext>
            </a:extLst>
          </p:cNvPr>
          <p:cNvSpPr/>
          <p:nvPr/>
        </p:nvSpPr>
        <p:spPr>
          <a:xfrm>
            <a:off x="-1" y="1713390"/>
            <a:ext cx="12192001" cy="5144545"/>
          </a:xfrm>
          <a:prstGeom prst="rect">
            <a:avLst/>
          </a:prstGeom>
          <a:solidFill>
            <a:schemeClr val="bg2">
              <a:lumMod val="20000"/>
              <a:lumOff val="8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>
              <a:solidFill>
                <a:schemeClr val="tx1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0A6EAC0-00BA-4969-B239-419F6B3CC1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488924" y="2472981"/>
            <a:ext cx="4897588" cy="373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2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9EF87C-1D69-4895-8EEF-4C8E220F48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26B6D2-9C25-4C88-8D20-03C243FCC0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" r="-3558" b="-7893"/>
          <a:stretch/>
        </p:blipFill>
        <p:spPr>
          <a:xfrm>
            <a:off x="9285045" y="545751"/>
            <a:ext cx="2451235" cy="1416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1A4A88-C2C4-400B-8D55-C93B10DCB8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829"/>
          <a:stretch/>
        </p:blipFill>
        <p:spPr>
          <a:xfrm>
            <a:off x="0" y="2276667"/>
            <a:ext cx="12192000" cy="556675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2AACBCB-EA7F-47BE-9360-1D11996EBAB6}"/>
              </a:ext>
            </a:extLst>
          </p:cNvPr>
          <p:cNvSpPr/>
          <p:nvPr/>
        </p:nvSpPr>
        <p:spPr>
          <a:xfrm>
            <a:off x="-1" y="2276667"/>
            <a:ext cx="12192001" cy="5566752"/>
          </a:xfrm>
          <a:prstGeom prst="rect">
            <a:avLst/>
          </a:prstGeom>
          <a:solidFill>
            <a:srgbClr val="00206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79CFA1-602B-4C4F-9367-54E90560F044}"/>
              </a:ext>
            </a:extLst>
          </p:cNvPr>
          <p:cNvSpPr txBox="1"/>
          <p:nvPr/>
        </p:nvSpPr>
        <p:spPr>
          <a:xfrm>
            <a:off x="633803" y="2625267"/>
            <a:ext cx="1051116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IMPROVING SAFETY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MORE EFFICIENT FREIGHT HANDLING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MORE PROFITABLE WHEN MARGINS ARE SHRINKING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A STEP AHEAD TOWARDS COMPETITION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DOING MORE WITH LESS SPACE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ACCURATE  DATA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INVENTORY AND DAMAGE CLAIMS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YOU CAN SET NEW GOALS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BETTER SERVICE TOWARDS YOUR CLIENTS</a:t>
            </a:r>
          </a:p>
          <a:p>
            <a:pPr algn="ctr"/>
            <a:endParaRPr lang="LID4096" sz="28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70AA10-A529-4F00-9223-3F1D9642691D}"/>
              </a:ext>
            </a:extLst>
          </p:cNvPr>
          <p:cNvSpPr txBox="1"/>
          <p:nvPr/>
        </p:nvSpPr>
        <p:spPr>
          <a:xfrm>
            <a:off x="260410" y="556196"/>
            <a:ext cx="10576519" cy="1918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  <a:spcBef>
                <a:spcPts val="1200"/>
              </a:spcBef>
              <a:spcAft>
                <a:spcPts val="1500"/>
              </a:spcAft>
            </a:pPr>
            <a:r>
              <a:rPr lang="en-US" sz="4800" dirty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Port and Intermodal Transport</a:t>
            </a:r>
          </a:p>
          <a:p>
            <a:pPr>
              <a:lnSpc>
                <a:spcPts val="1300"/>
              </a:lnSpc>
              <a:spcBef>
                <a:spcPts val="1200"/>
              </a:spcBef>
              <a:spcAft>
                <a:spcPts val="1500"/>
              </a:spcAft>
            </a:pPr>
            <a:endParaRPr lang="en-US" sz="4800" i="1" dirty="0">
              <a:solidFill>
                <a:schemeClr val="bg1"/>
              </a:solidFill>
              <a:latin typeface="Candara" panose="020E0502030303020204" pitchFamily="34" charset="0"/>
              <a:ea typeface="Verdana" panose="020B0604030504040204" pitchFamily="34" charset="0"/>
              <a:cs typeface="Dubai" panose="020B0503030403030204" pitchFamily="34" charset="-78"/>
            </a:endParaRPr>
          </a:p>
          <a:p>
            <a:pPr>
              <a:lnSpc>
                <a:spcPts val="1300"/>
              </a:lnSpc>
              <a:spcBef>
                <a:spcPts val="1200"/>
              </a:spcBef>
              <a:spcAft>
                <a:spcPts val="1500"/>
              </a:spcAft>
            </a:pPr>
            <a:r>
              <a:rPr lang="en-US" sz="4800" i="1" dirty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Maximizing efficiency</a:t>
            </a:r>
          </a:p>
          <a:p>
            <a:pPr>
              <a:lnSpc>
                <a:spcPts val="1300"/>
              </a:lnSpc>
              <a:spcBef>
                <a:spcPts val="1200"/>
              </a:spcBef>
              <a:spcAft>
                <a:spcPts val="1500"/>
              </a:spcAft>
            </a:pPr>
            <a:endParaRPr lang="en-US" sz="4800" i="1" dirty="0">
              <a:solidFill>
                <a:schemeClr val="bg1"/>
              </a:solidFill>
              <a:latin typeface="Candara" panose="020E0502030303020204" pitchFamily="34" charset="0"/>
              <a:ea typeface="Verdana" panose="020B0604030504040204" pitchFamily="34" charset="0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6608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9EF87C-1D69-4895-8EEF-4C8E220F48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BDA27B-28AA-43B7-A61C-B5C9A2087596}"/>
              </a:ext>
            </a:extLst>
          </p:cNvPr>
          <p:cNvSpPr txBox="1"/>
          <p:nvPr/>
        </p:nvSpPr>
        <p:spPr>
          <a:xfrm>
            <a:off x="-139085" y="667291"/>
            <a:ext cx="10576519" cy="1405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  <a:spcBef>
                <a:spcPts val="1200"/>
              </a:spcBef>
              <a:spcAft>
                <a:spcPts val="1500"/>
              </a:spcAft>
            </a:pPr>
            <a:r>
              <a:rPr lang="en-US" sz="4800" dirty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            “Smart Investment”</a:t>
            </a:r>
          </a:p>
          <a:p>
            <a:pPr>
              <a:lnSpc>
                <a:spcPts val="1300"/>
              </a:lnSpc>
              <a:spcBef>
                <a:spcPts val="1200"/>
              </a:spcBef>
              <a:spcAft>
                <a:spcPts val="1500"/>
              </a:spcAft>
            </a:pPr>
            <a:endParaRPr lang="en-US" sz="4800" dirty="0">
              <a:solidFill>
                <a:schemeClr val="bg1"/>
              </a:solidFill>
              <a:latin typeface="Candara" panose="020E0502030303020204" pitchFamily="34" charset="0"/>
              <a:ea typeface="Verdana" panose="020B0604030504040204" pitchFamily="34" charset="0"/>
              <a:cs typeface="Dubai" panose="020B0503030403030204" pitchFamily="34" charset="-78"/>
            </a:endParaRPr>
          </a:p>
          <a:p>
            <a:pPr>
              <a:lnSpc>
                <a:spcPts val="1300"/>
              </a:lnSpc>
              <a:spcBef>
                <a:spcPts val="1200"/>
              </a:spcBef>
              <a:spcAft>
                <a:spcPts val="1500"/>
              </a:spcAft>
            </a:pPr>
            <a:r>
              <a:rPr lang="en-US" sz="4800" dirty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    Ports and Intermodal Terminals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26B6D2-9C25-4C88-8D20-03C243FCC0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" r="-3558" b="-7893"/>
          <a:stretch/>
        </p:blipFill>
        <p:spPr>
          <a:xfrm>
            <a:off x="9285045" y="545751"/>
            <a:ext cx="2451235" cy="14162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F237B8-23BF-4182-8AAC-D33496847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261" y="2566606"/>
            <a:ext cx="2156362" cy="30205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5A1808-3E68-45AD-8076-02D35756A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315" y="2566607"/>
            <a:ext cx="2156362" cy="30205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3662D8-4886-40C5-AF6C-277E4B40D7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1886" y="2566604"/>
            <a:ext cx="2156666" cy="30401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ABE4DA-3DC4-43E5-BCB7-33177123B8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499" y="2566604"/>
            <a:ext cx="2156362" cy="30120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062E73-CEFB-484A-9CF5-D62FC5F720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4729" y="2547071"/>
            <a:ext cx="2140014" cy="305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95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9EF87C-1D69-4895-8EEF-4C8E220F48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BDA27B-28AA-43B7-A61C-B5C9A2087596}"/>
              </a:ext>
            </a:extLst>
          </p:cNvPr>
          <p:cNvSpPr txBox="1"/>
          <p:nvPr/>
        </p:nvSpPr>
        <p:spPr>
          <a:xfrm>
            <a:off x="0" y="874010"/>
            <a:ext cx="10576519" cy="379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  <a:spcBef>
                <a:spcPts val="1200"/>
              </a:spcBef>
              <a:spcAft>
                <a:spcPts val="1500"/>
              </a:spcAft>
            </a:pPr>
            <a:r>
              <a:rPr lang="en-US" sz="4800" dirty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            </a:t>
            </a:r>
            <a:r>
              <a:rPr lang="en-US" sz="4800" i="1" dirty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Dubai" panose="020B0503030403030204" pitchFamily="34" charset="-78"/>
              </a:rPr>
              <a:t>Investing in automation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26B6D2-9C25-4C88-8D20-03C243FCC0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" r="-3558" b="-7893"/>
          <a:stretch/>
        </p:blipFill>
        <p:spPr>
          <a:xfrm>
            <a:off x="8442664" y="262465"/>
            <a:ext cx="1603940" cy="9266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20B268-B609-4679-95B7-F2CCF45F4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332" y="1366999"/>
            <a:ext cx="7845128" cy="522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97887"/>
      </p:ext>
    </p:extLst>
  </p:cSld>
  <p:clrMapOvr>
    <a:masterClrMapping/>
  </p:clrMapOvr>
</p:sld>
</file>

<file path=ppt/theme/theme1.xml><?xml version="1.0" encoding="utf-8"?>
<a:theme xmlns:a="http://schemas.openxmlformats.org/drawingml/2006/main" name="Fidele template">
  <a:themeElements>
    <a:clrScheme name="Custom 1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005473"/>
      </a:accent1>
      <a:accent2>
        <a:srgbClr val="0095D3"/>
      </a:accent2>
      <a:accent3>
        <a:srgbClr val="1DE7CD"/>
      </a:accent3>
      <a:accent4>
        <a:srgbClr val="08D300"/>
      </a:accent4>
      <a:accent5>
        <a:srgbClr val="FFC000"/>
      </a:accent5>
      <a:accent6>
        <a:srgbClr val="E71D36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dele · SlidesCarnival" id="{FEC3DE3E-3F4A-44A2-BF10-71E67C03C89C}" vid="{37272BC2-F59E-4E75-A676-081817302F9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34139</TotalTime>
  <Words>98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Candara</vt:lpstr>
      <vt:lpstr>Calibri</vt:lpstr>
      <vt:lpstr>Titillium Web</vt:lpstr>
      <vt:lpstr>Arial</vt:lpstr>
      <vt:lpstr>Fidele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PRESENTATION CAMCO TECHNOLOGIES</dc:title>
  <dc:creator>An Makowski</dc:creator>
  <cp:lastModifiedBy>Werner Peeters</cp:lastModifiedBy>
  <cp:revision>689</cp:revision>
  <cp:lastPrinted>2020-09-30T11:18:31Z</cp:lastPrinted>
  <dcterms:created xsi:type="dcterms:W3CDTF">2018-07-18T10:15:51Z</dcterms:created>
  <dcterms:modified xsi:type="dcterms:W3CDTF">2021-02-23T19:52:20Z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3760583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