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6" r:id="rId5"/>
    <p:sldId id="257" r:id="rId6"/>
    <p:sldId id="258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H:\&#1060;&#1083;&#1077;&#1096;&#1082;&#1072;%20&#1090;&#1077;&#1088;&#1084;&#1080;&#1085;&#1072;&#1090;&#1086;&#1088;\09.02.2021%20&#1050;&#1086;&#1088;&#1077;&#1081;&#1094;&#1099;\&#1050;&#1054;&#1056;&#1045;&#1049;&#1062;&#1067;\&#1043;&#1088;&#1091;&#1079;&#1086;&#1074;&#1072;&#1103;%20&#1073;&#1072;&#1079;&#1072;%2019-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H:\&#1060;&#1083;&#1077;&#1096;&#1082;&#1072;%20&#1090;&#1077;&#1088;&#1084;&#1080;&#1085;&#1072;&#1090;&#1086;&#1088;\09.02.2021%20&#1050;&#1086;&#1088;&#1077;&#1081;&#1094;&#1099;\&#1050;&#1054;&#1056;&#1045;&#1049;&#1062;&#1067;\&#1043;&#1088;&#1091;&#1079;&#1086;&#1074;&#1072;&#1103;%20&#1073;&#1072;&#1079;&#1072;%2019-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3600" b="1">
                <a:solidFill>
                  <a:schemeClr val="accent2">
                    <a:lumMod val="75000"/>
                  </a:schemeClr>
                </a:solidFill>
              </a:rPr>
              <a:t>Грузовая</a:t>
            </a:r>
            <a:r>
              <a:rPr lang="uk-UA" sz="3600" b="1" baseline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600" b="1">
                <a:solidFill>
                  <a:schemeClr val="accent2">
                    <a:lumMod val="75000"/>
                  </a:schemeClr>
                </a:solidFill>
              </a:rPr>
              <a:t>база.</a:t>
            </a:r>
            <a:r>
              <a:rPr lang="uk-UA" sz="3600" b="1" baseline="0">
                <a:solidFill>
                  <a:schemeClr val="accent2">
                    <a:lumMod val="75000"/>
                  </a:schemeClr>
                </a:solidFill>
              </a:rPr>
              <a:t> ЗЕРНО</a:t>
            </a:r>
            <a:endParaRPr lang="uk-UA" sz="3600" b="1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32188188976377952"/>
          <c:y val="1.9612277631962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78905160406279E-2"/>
          <c:y val="0.13704433844504357"/>
          <c:w val="0.9148580658840485"/>
          <c:h val="0.73517234902585338"/>
        </c:manualLayout>
      </c:layout>
      <c:areaChart>
        <c:grouping val="stacked"/>
        <c:varyColors val="0"/>
        <c:ser>
          <c:idx val="1"/>
          <c:order val="0"/>
          <c:tx>
            <c:strRef>
              <c:f>'2019-2020 ПРОГРОЗЫ'!$A$3</c:f>
              <c:strCache>
                <c:ptCount val="1"/>
                <c:pt idx="0">
                  <c:v>Вагоны ЦТЛ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cat>
            <c:strRef>
              <c:f>'2019-2020 ПРОГРОЗЫ'!$B$2:$M$2</c:f>
              <c:strCache>
                <c:ptCount val="12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</c:strCache>
            </c:strRef>
          </c:cat>
          <c:val>
            <c:numRef>
              <c:f>'2019-2020 ПРОГРОЗЫ'!$B$3:$M$3</c:f>
              <c:numCache>
                <c:formatCode>General</c:formatCode>
                <c:ptCount val="12"/>
                <c:pt idx="0">
                  <c:v>4502</c:v>
                </c:pt>
                <c:pt idx="1">
                  <c:v>17125</c:v>
                </c:pt>
                <c:pt idx="2">
                  <c:v>23585</c:v>
                </c:pt>
                <c:pt idx="3">
                  <c:v>22292</c:v>
                </c:pt>
                <c:pt idx="4">
                  <c:v>25305</c:v>
                </c:pt>
                <c:pt idx="5">
                  <c:v>23607</c:v>
                </c:pt>
                <c:pt idx="6">
                  <c:v>22418</c:v>
                </c:pt>
                <c:pt idx="7">
                  <c:v>12529</c:v>
                </c:pt>
                <c:pt idx="8">
                  <c:v>6091</c:v>
                </c:pt>
                <c:pt idx="9">
                  <c:v>1950</c:v>
                </c:pt>
                <c:pt idx="10">
                  <c:v>663</c:v>
                </c:pt>
                <c:pt idx="11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1-4E55-AF1B-84C4F276C982}"/>
            </c:ext>
          </c:extLst>
        </c:ser>
        <c:ser>
          <c:idx val="2"/>
          <c:order val="1"/>
          <c:tx>
            <c:strRef>
              <c:f>'2019-2020 ПРОГРОЗЫ'!$A$10</c:f>
              <c:strCache>
                <c:ptCount val="1"/>
                <c:pt idx="0">
                  <c:v>КЕРНЕЛ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cat>
            <c:strRef>
              <c:f>'2019-2020 ПРОГРОЗЫ'!$B$2:$M$2</c:f>
              <c:strCache>
                <c:ptCount val="12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</c:strCache>
            </c:strRef>
          </c:cat>
          <c:val>
            <c:numRef>
              <c:f>'2019-2020 ПРОГРОЗЫ'!$B$10:$M$10</c:f>
              <c:numCache>
                <c:formatCode>General</c:formatCode>
                <c:ptCount val="12"/>
                <c:pt idx="0">
                  <c:v>3500</c:v>
                </c:pt>
                <c:pt idx="1">
                  <c:v>3800</c:v>
                </c:pt>
                <c:pt idx="2">
                  <c:v>4893</c:v>
                </c:pt>
                <c:pt idx="3">
                  <c:v>4500</c:v>
                </c:pt>
                <c:pt idx="4">
                  <c:v>8000</c:v>
                </c:pt>
                <c:pt idx="5">
                  <c:v>7800</c:v>
                </c:pt>
                <c:pt idx="6">
                  <c:v>7300</c:v>
                </c:pt>
                <c:pt idx="7">
                  <c:v>5719</c:v>
                </c:pt>
                <c:pt idx="8">
                  <c:v>6520</c:v>
                </c:pt>
                <c:pt idx="9">
                  <c:v>6983</c:v>
                </c:pt>
                <c:pt idx="10">
                  <c:v>6750</c:v>
                </c:pt>
                <c:pt idx="11">
                  <c:v>6641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1-4E55-AF1B-84C4F276C982}"/>
            </c:ext>
          </c:extLst>
        </c:ser>
        <c:ser>
          <c:idx val="0"/>
          <c:order val="2"/>
          <c:tx>
            <c:strRef>
              <c:f>'2019-2020 ПРОГРОЗЫ'!$A$4</c:f>
              <c:strCache>
                <c:ptCount val="1"/>
                <c:pt idx="0">
                  <c:v>Остальные вагоны частного парка</c:v>
                </c:pt>
              </c:strCache>
            </c:strRef>
          </c:tx>
          <c:spPr>
            <a:solidFill>
              <a:srgbClr val="FF9900"/>
            </a:solidFill>
            <a:ln w="25400">
              <a:noFill/>
            </a:ln>
            <a:effectLst/>
          </c:spPr>
          <c:val>
            <c:numRef>
              <c:f>'2019-2020 ПРОГРОЗЫ'!$B$4:$M$4</c:f>
              <c:numCache>
                <c:formatCode>General</c:formatCode>
                <c:ptCount val="12"/>
                <c:pt idx="0">
                  <c:v>16869</c:v>
                </c:pt>
                <c:pt idx="1">
                  <c:v>21554</c:v>
                </c:pt>
                <c:pt idx="2">
                  <c:v>22378</c:v>
                </c:pt>
                <c:pt idx="3">
                  <c:v>21927</c:v>
                </c:pt>
                <c:pt idx="4">
                  <c:v>23387</c:v>
                </c:pt>
                <c:pt idx="5">
                  <c:v>23088</c:v>
                </c:pt>
                <c:pt idx="6">
                  <c:v>21846</c:v>
                </c:pt>
                <c:pt idx="7">
                  <c:v>32155</c:v>
                </c:pt>
                <c:pt idx="8">
                  <c:v>32774</c:v>
                </c:pt>
                <c:pt idx="9">
                  <c:v>34329</c:v>
                </c:pt>
                <c:pt idx="10">
                  <c:v>31423</c:v>
                </c:pt>
                <c:pt idx="11">
                  <c:v>19254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1-4E55-AF1B-84C4F276C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463792"/>
        <c:axId val="394464624"/>
      </c:areaChart>
      <c:catAx>
        <c:axId val="39446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464624"/>
        <c:crosses val="autoZero"/>
        <c:auto val="1"/>
        <c:lblAlgn val="ctr"/>
        <c:lblOffset val="100"/>
        <c:noMultiLvlLbl val="0"/>
      </c:catAx>
      <c:valAx>
        <c:axId val="394464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94463792"/>
        <c:crosses val="autoZero"/>
        <c:crossBetween val="midCat"/>
        <c:majorUnit val="2000"/>
        <c:minorUnit val="5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>
      <a:gsLst>
        <a:gs pos="73000">
          <a:schemeClr val="bg1">
            <a:lumMod val="85000"/>
          </a:schemeClr>
        </a:gs>
        <a:gs pos="0">
          <a:srgbClr val="EFFFFF"/>
        </a:gs>
        <a:gs pos="100000">
          <a:schemeClr val="bg1">
            <a:lumMod val="75000"/>
          </a:schemeClr>
        </a:gs>
      </a:gsLst>
      <a:lin ang="5400000" scaled="1"/>
    </a:gradFill>
    <a:ln w="9525" cap="flat" cmpd="sng" algn="ctr">
      <a:solidFill>
        <a:schemeClr val="bg1">
          <a:lumMod val="85000"/>
          <a:alpha val="98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424292551666336E-2"/>
          <c:y val="8.7889472149314668E-2"/>
          <c:w val="0.95281622885374617"/>
          <c:h val="0.87218489355497242"/>
        </c:manualLayout>
      </c:layout>
      <c:areaChart>
        <c:grouping val="stacked"/>
        <c:varyColors val="0"/>
        <c:ser>
          <c:idx val="1"/>
          <c:order val="0"/>
          <c:tx>
            <c:strRef>
              <c:f>'2019-2020 ПРОГРОЗЫ'!$T$3</c:f>
              <c:strCache>
                <c:ptCount val="1"/>
                <c:pt idx="0">
                  <c:v>Грузовая база остальных частных парков</c:v>
                </c:pt>
              </c:strCache>
            </c:strRef>
          </c:tx>
          <c:spPr>
            <a:solidFill>
              <a:srgbClr val="E18BFF"/>
            </a:solidFill>
            <a:ln w="25400">
              <a:noFill/>
            </a:ln>
            <a:effectLst/>
          </c:spPr>
          <c:cat>
            <c:strRef>
              <c:f>'2019-2020 ПРОГРОЗЫ'!$V$2:$AG$2</c:f>
              <c:strCache>
                <c:ptCount val="12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</c:strCache>
            </c:strRef>
          </c:cat>
          <c:val>
            <c:numRef>
              <c:f>'2019-2020 ПРОГРОЗЫ'!$V$3:$AG$3</c:f>
              <c:numCache>
                <c:formatCode>General</c:formatCode>
                <c:ptCount val="12"/>
                <c:pt idx="0">
                  <c:v>2000</c:v>
                </c:pt>
                <c:pt idx="1">
                  <c:v>2524</c:v>
                </c:pt>
                <c:pt idx="2">
                  <c:v>4000</c:v>
                </c:pt>
                <c:pt idx="3">
                  <c:v>4500</c:v>
                </c:pt>
                <c:pt idx="4">
                  <c:v>6000</c:v>
                </c:pt>
                <c:pt idx="5">
                  <c:v>5800</c:v>
                </c:pt>
                <c:pt idx="6">
                  <c:v>5500</c:v>
                </c:pt>
                <c:pt idx="7">
                  <c:v>4500</c:v>
                </c:pt>
                <c:pt idx="8">
                  <c:v>3500</c:v>
                </c:pt>
                <c:pt idx="9">
                  <c:v>2500</c:v>
                </c:pt>
                <c:pt idx="10">
                  <c:v>2200</c:v>
                </c:pt>
                <c:pt idx="11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C-4A48-8705-27CCFEBD667A}"/>
            </c:ext>
          </c:extLst>
        </c:ser>
        <c:ser>
          <c:idx val="2"/>
          <c:order val="1"/>
          <c:tx>
            <c:strRef>
              <c:f>'2019-2020 ПРОГРОЗЫ'!$T$8</c:f>
              <c:strCache>
                <c:ptCount val="1"/>
                <c:pt idx="0">
                  <c:v>МТК</c:v>
                </c:pt>
              </c:strCache>
            </c:strRef>
          </c:tx>
          <c:spPr>
            <a:solidFill>
              <a:srgbClr val="9900CC"/>
            </a:solidFill>
            <a:ln w="25400">
              <a:noFill/>
            </a:ln>
            <a:effectLst/>
          </c:spPr>
          <c:cat>
            <c:strRef>
              <c:f>'2019-2020 ПРОГРОЗЫ'!$V$2:$AG$2</c:f>
              <c:strCache>
                <c:ptCount val="12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</c:strCache>
            </c:strRef>
          </c:cat>
          <c:val>
            <c:numRef>
              <c:f>'2019-2020 ПРОГРОЗЫ'!$V$8:$AG$8</c:f>
              <c:numCache>
                <c:formatCode>General</c:formatCode>
                <c:ptCount val="12"/>
                <c:pt idx="0">
                  <c:v>665</c:v>
                </c:pt>
                <c:pt idx="1">
                  <c:v>800</c:v>
                </c:pt>
                <c:pt idx="2">
                  <c:v>900</c:v>
                </c:pt>
                <c:pt idx="3">
                  <c:v>1000</c:v>
                </c:pt>
                <c:pt idx="4">
                  <c:v>2200</c:v>
                </c:pt>
                <c:pt idx="5">
                  <c:v>2000</c:v>
                </c:pt>
                <c:pt idx="6">
                  <c:v>1800</c:v>
                </c:pt>
                <c:pt idx="7">
                  <c:v>1700</c:v>
                </c:pt>
                <c:pt idx="8">
                  <c:v>1750</c:v>
                </c:pt>
                <c:pt idx="9">
                  <c:v>1500</c:v>
                </c:pt>
                <c:pt idx="10">
                  <c:v>1200</c:v>
                </c:pt>
                <c:pt idx="11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C-4A48-8705-27CCFEBD667A}"/>
            </c:ext>
          </c:extLst>
        </c:ser>
        <c:ser>
          <c:idx val="3"/>
          <c:order val="2"/>
          <c:tx>
            <c:strRef>
              <c:f>'2019-2020 ПРОГРОЗЫ'!$T$6</c:f>
              <c:strCache>
                <c:ptCount val="1"/>
                <c:pt idx="0">
                  <c:v>АП Марин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  <a:effectLst/>
          </c:spPr>
          <c:cat>
            <c:strRef>
              <c:f>'2019-2020 ПРОГРОЗЫ'!$V$2:$AG$2</c:f>
              <c:strCache>
                <c:ptCount val="12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</c:strCache>
            </c:strRef>
          </c:cat>
          <c:val>
            <c:numRef>
              <c:f>'2019-2020 ПРОГРОЗЫ'!$V$6:$AG$6</c:f>
              <c:numCache>
                <c:formatCode>General</c:formatCode>
                <c:ptCount val="12"/>
                <c:pt idx="0">
                  <c:v>500</c:v>
                </c:pt>
                <c:pt idx="1">
                  <c:v>600</c:v>
                </c:pt>
                <c:pt idx="2">
                  <c:v>800</c:v>
                </c:pt>
                <c:pt idx="3">
                  <c:v>1000</c:v>
                </c:pt>
                <c:pt idx="4">
                  <c:v>1200</c:v>
                </c:pt>
                <c:pt idx="5">
                  <c:v>1150</c:v>
                </c:pt>
                <c:pt idx="6">
                  <c:v>1000</c:v>
                </c:pt>
                <c:pt idx="7">
                  <c:v>1000</c:v>
                </c:pt>
                <c:pt idx="8">
                  <c:v>900</c:v>
                </c:pt>
                <c:pt idx="9">
                  <c:v>850</c:v>
                </c:pt>
                <c:pt idx="10">
                  <c:v>750</c:v>
                </c:pt>
                <c:pt idx="11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DC-4A48-8705-27CCFEBD667A}"/>
            </c:ext>
          </c:extLst>
        </c:ser>
        <c:ser>
          <c:idx val="4"/>
          <c:order val="3"/>
          <c:tx>
            <c:strRef>
              <c:f>'2019-2020 ПРОГРОЗЫ'!$T$4</c:f>
              <c:strCache>
                <c:ptCount val="1"/>
                <c:pt idx="0">
                  <c:v>Кролевец комб.завод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effectLst/>
          </c:spPr>
          <c:cat>
            <c:strRef>
              <c:f>'2019-2020 ПРОГРОЗЫ'!$V$2:$AG$2</c:f>
              <c:strCache>
                <c:ptCount val="12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</c:strCache>
            </c:strRef>
          </c:cat>
          <c:val>
            <c:numRef>
              <c:f>'2019-2020 ПРОГРОЗЫ'!$V$4:$AG$4</c:f>
              <c:numCache>
                <c:formatCode>General</c:formatCode>
                <c:ptCount val="12"/>
                <c:pt idx="0">
                  <c:v>450</c:v>
                </c:pt>
                <c:pt idx="1">
                  <c:v>500</c:v>
                </c:pt>
                <c:pt idx="2">
                  <c:v>610</c:v>
                </c:pt>
                <c:pt idx="3">
                  <c:v>900</c:v>
                </c:pt>
                <c:pt idx="4">
                  <c:v>960</c:v>
                </c:pt>
                <c:pt idx="5">
                  <c:v>1000</c:v>
                </c:pt>
                <c:pt idx="6">
                  <c:v>960</c:v>
                </c:pt>
                <c:pt idx="7">
                  <c:v>900</c:v>
                </c:pt>
                <c:pt idx="8">
                  <c:v>850</c:v>
                </c:pt>
                <c:pt idx="9">
                  <c:v>800</c:v>
                </c:pt>
                <c:pt idx="10">
                  <c:v>750</c:v>
                </c:pt>
                <c:pt idx="11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DC-4A48-8705-27CCFEBD667A}"/>
            </c:ext>
          </c:extLst>
        </c:ser>
        <c:ser>
          <c:idx val="5"/>
          <c:order val="4"/>
          <c:tx>
            <c:strRef>
              <c:f>'2019-2020 ПРОГРОЗЫ'!$T$5</c:f>
              <c:strCache>
                <c:ptCount val="1"/>
                <c:pt idx="0">
                  <c:v>Промвагон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 w="6350">
              <a:noFill/>
            </a:ln>
            <a:effectLst/>
          </c:spPr>
          <c:cat>
            <c:strRef>
              <c:f>'2019-2020 ПРОГРОЗЫ'!$V$2:$AG$2</c:f>
              <c:strCache>
                <c:ptCount val="12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</c:strCache>
            </c:strRef>
          </c:cat>
          <c:val>
            <c:numRef>
              <c:f>'2019-2020 ПРОГРОЗЫ'!$V$5:$AG$5</c:f>
              <c:numCache>
                <c:formatCode>General</c:formatCode>
                <c:ptCount val="12"/>
                <c:pt idx="0">
                  <c:v>400</c:v>
                </c:pt>
                <c:pt idx="1">
                  <c:v>500</c:v>
                </c:pt>
                <c:pt idx="2">
                  <c:v>600</c:v>
                </c:pt>
                <c:pt idx="3">
                  <c:v>800</c:v>
                </c:pt>
                <c:pt idx="4">
                  <c:v>900</c:v>
                </c:pt>
                <c:pt idx="5">
                  <c:v>900</c:v>
                </c:pt>
                <c:pt idx="6">
                  <c:v>800</c:v>
                </c:pt>
                <c:pt idx="7">
                  <c:v>850</c:v>
                </c:pt>
                <c:pt idx="8">
                  <c:v>700</c:v>
                </c:pt>
                <c:pt idx="9">
                  <c:v>650</c:v>
                </c:pt>
                <c:pt idx="10">
                  <c:v>550</c:v>
                </c:pt>
                <c:pt idx="1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DC-4A48-8705-27CCFEBD667A}"/>
            </c:ext>
          </c:extLst>
        </c:ser>
        <c:ser>
          <c:idx val="6"/>
          <c:order val="5"/>
          <c:tx>
            <c:strRef>
              <c:f>'2019-2020 ПРОГРОЗЫ'!$T$7</c:f>
              <c:strCache>
                <c:ptCount val="1"/>
                <c:pt idx="0">
                  <c:v>Наташа-Агро</c:v>
                </c:pt>
              </c:strCache>
            </c:strRef>
          </c:tx>
          <c:spPr>
            <a:solidFill>
              <a:srgbClr val="CCFFFF"/>
            </a:solidFill>
            <a:ln w="25400">
              <a:solidFill>
                <a:srgbClr val="FF9900">
                  <a:alpha val="16000"/>
                </a:srgbClr>
              </a:solidFill>
            </a:ln>
            <a:effectLst/>
          </c:spPr>
          <c:cat>
            <c:strRef>
              <c:f>'2019-2020 ПРОГРОЗЫ'!$V$2:$AG$2</c:f>
              <c:strCache>
                <c:ptCount val="12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</c:strCache>
            </c:strRef>
          </c:cat>
          <c:val>
            <c:numRef>
              <c:f>'2019-2020 ПРОГРОЗЫ'!$V$7:$AG$7</c:f>
              <c:numCache>
                <c:formatCode>General</c:formatCode>
                <c:ptCount val="12"/>
                <c:pt idx="0">
                  <c:v>350</c:v>
                </c:pt>
                <c:pt idx="1">
                  <c:v>500</c:v>
                </c:pt>
                <c:pt idx="2">
                  <c:v>550</c:v>
                </c:pt>
                <c:pt idx="3">
                  <c:v>700</c:v>
                </c:pt>
                <c:pt idx="4">
                  <c:v>900</c:v>
                </c:pt>
                <c:pt idx="5">
                  <c:v>850</c:v>
                </c:pt>
                <c:pt idx="6">
                  <c:v>750</c:v>
                </c:pt>
                <c:pt idx="7">
                  <c:v>700</c:v>
                </c:pt>
                <c:pt idx="8">
                  <c:v>600</c:v>
                </c:pt>
                <c:pt idx="9">
                  <c:v>550</c:v>
                </c:pt>
                <c:pt idx="10">
                  <c:v>450</c:v>
                </c:pt>
                <c:pt idx="1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DC-4A48-8705-27CCFEBD667A}"/>
            </c:ext>
          </c:extLst>
        </c:ser>
        <c:ser>
          <c:idx val="9"/>
          <c:order val="6"/>
          <c:tx>
            <c:strRef>
              <c:f>'2019-2020 ПРОГРОЗЫ'!$T$9</c:f>
              <c:strCache>
                <c:ptCount val="1"/>
                <c:pt idx="0">
                  <c:v>КЕРНЕЛ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val>
            <c:numRef>
              <c:f>'2019-2020 ПРОГРОЗЫ'!$V$9:$AG$9</c:f>
              <c:numCache>
                <c:formatCode>General</c:formatCode>
                <c:ptCount val="12"/>
                <c:pt idx="0">
                  <c:v>3500</c:v>
                </c:pt>
                <c:pt idx="1">
                  <c:v>3800</c:v>
                </c:pt>
                <c:pt idx="2">
                  <c:v>4893</c:v>
                </c:pt>
                <c:pt idx="3">
                  <c:v>4500</c:v>
                </c:pt>
                <c:pt idx="4">
                  <c:v>8000</c:v>
                </c:pt>
                <c:pt idx="5">
                  <c:v>7800</c:v>
                </c:pt>
                <c:pt idx="6">
                  <c:v>7300</c:v>
                </c:pt>
                <c:pt idx="7">
                  <c:v>5719</c:v>
                </c:pt>
                <c:pt idx="8">
                  <c:v>6520</c:v>
                </c:pt>
                <c:pt idx="9">
                  <c:v>6983</c:v>
                </c:pt>
                <c:pt idx="10">
                  <c:v>6750</c:v>
                </c:pt>
                <c:pt idx="11">
                  <c:v>6641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DC-4A48-8705-27CCFEBD667A}"/>
            </c:ext>
          </c:extLst>
        </c:ser>
        <c:ser>
          <c:idx val="0"/>
          <c:order val="8"/>
          <c:tx>
            <c:strRef>
              <c:f>'2019-2020 ПРОГРОЗЫ'!$T$10</c:f>
              <c:strCache>
                <c:ptCount val="1"/>
                <c:pt idx="0">
                  <c:v>Доступная грузовая база</c:v>
                </c:pt>
              </c:strCache>
            </c:strRef>
          </c:tx>
          <c:spPr>
            <a:solidFill>
              <a:srgbClr val="FFFF66"/>
            </a:solidFill>
            <a:ln w="19050">
              <a:solidFill>
                <a:srgbClr val="FF0000"/>
              </a:solidFill>
            </a:ln>
            <a:effectLst/>
          </c:spPr>
          <c:cat>
            <c:strRef>
              <c:f>'2019-2020 ПРОГРОЗЫ'!$V$2:$AG$2</c:f>
              <c:strCache>
                <c:ptCount val="12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</c:strCache>
            </c:strRef>
          </c:cat>
          <c:val>
            <c:numRef>
              <c:f>'2019-2020 ПРОГРОЗЫ'!$V$10:$AG$10</c:f>
              <c:numCache>
                <c:formatCode>General</c:formatCode>
                <c:ptCount val="12"/>
                <c:pt idx="0">
                  <c:v>17006</c:v>
                </c:pt>
                <c:pt idx="1">
                  <c:v>33255</c:v>
                </c:pt>
                <c:pt idx="2">
                  <c:v>38503</c:v>
                </c:pt>
                <c:pt idx="3">
                  <c:v>35319</c:v>
                </c:pt>
                <c:pt idx="4">
                  <c:v>36532</c:v>
                </c:pt>
                <c:pt idx="5">
                  <c:v>34995</c:v>
                </c:pt>
                <c:pt idx="6">
                  <c:v>33454</c:v>
                </c:pt>
                <c:pt idx="7">
                  <c:v>35034</c:v>
                </c:pt>
                <c:pt idx="8">
                  <c:v>30565</c:v>
                </c:pt>
                <c:pt idx="9">
                  <c:v>29429</c:v>
                </c:pt>
                <c:pt idx="10">
                  <c:v>26186</c:v>
                </c:pt>
                <c:pt idx="11">
                  <c:v>14676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DC-4A48-8705-27CCFEBD6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463792"/>
        <c:axId val="394464624"/>
        <c:extLst>
          <c:ext xmlns:c15="http://schemas.microsoft.com/office/drawing/2012/chart" uri="{02D57815-91ED-43cb-92C2-25804820EDAC}">
            <c15:filteredAreaSeries>
              <c15:ser>
                <c:idx val="7"/>
                <c:order val="7"/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'2019-2020 ПРОГРОЗЫ'!$V$2:$AG$2</c15:sqref>
                        </c15:formulaRef>
                      </c:ext>
                    </c:extLst>
                    <c:strCache>
                      <c:ptCount val="12"/>
                      <c:pt idx="0">
                        <c:v>июнь</c:v>
                      </c:pt>
                      <c:pt idx="1">
                        <c:v>июль</c:v>
                      </c:pt>
                      <c:pt idx="2">
                        <c:v>август</c:v>
                      </c:pt>
                      <c:pt idx="3">
                        <c:v>сентябрь</c:v>
                      </c:pt>
                      <c:pt idx="4">
                        <c:v>октябрь</c:v>
                      </c:pt>
                      <c:pt idx="5">
                        <c:v>ноябрь</c:v>
                      </c:pt>
                      <c:pt idx="6">
                        <c:v>декабрь</c:v>
                      </c:pt>
                      <c:pt idx="7">
                        <c:v>январь</c:v>
                      </c:pt>
                      <c:pt idx="8">
                        <c:v>февраль</c:v>
                      </c:pt>
                      <c:pt idx="9">
                        <c:v>март</c:v>
                      </c:pt>
                      <c:pt idx="10">
                        <c:v>апрель</c:v>
                      </c:pt>
                      <c:pt idx="11">
                        <c:v>май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'2019-2020 ПРОГРОЗЫ'!$T$5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58DC-4A48-8705-27CCFEBD667A}"/>
                  </c:ext>
                </c:extLst>
              </c15:ser>
            </c15:filteredAreaSeries>
            <c15:filteredAreaSeries>
              <c15:ser>
                <c:idx val="8"/>
                <c:order val="9"/>
                <c:spPr>
                  <a:solidFill>
                    <a:schemeClr val="accent3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dPt>
                  <c:idx val="0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25400"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58DC-4A48-8705-27CCFEBD667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'2019-2020 ПРОГРОЗЫ'!$V$2:$AG$2</c15:sqref>
                        </c15:formulaRef>
                      </c:ext>
                    </c:extLst>
                    <c:strCache>
                      <c:ptCount val="12"/>
                      <c:pt idx="0">
                        <c:v>июнь</c:v>
                      </c:pt>
                      <c:pt idx="1">
                        <c:v>июль</c:v>
                      </c:pt>
                      <c:pt idx="2">
                        <c:v>август</c:v>
                      </c:pt>
                      <c:pt idx="3">
                        <c:v>сентябрь</c:v>
                      </c:pt>
                      <c:pt idx="4">
                        <c:v>октябрь</c:v>
                      </c:pt>
                      <c:pt idx="5">
                        <c:v>ноябрь</c:v>
                      </c:pt>
                      <c:pt idx="6">
                        <c:v>декабрь</c:v>
                      </c:pt>
                      <c:pt idx="7">
                        <c:v>январь</c:v>
                      </c:pt>
                      <c:pt idx="8">
                        <c:v>февраль</c:v>
                      </c:pt>
                      <c:pt idx="9">
                        <c:v>март</c:v>
                      </c:pt>
                      <c:pt idx="10">
                        <c:v>апрель</c:v>
                      </c:pt>
                      <c:pt idx="11">
                        <c:v>май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'2019-2020 ПРОГРОЗЫ'!$T$5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8DC-4A48-8705-27CCFEBD667A}"/>
                  </c:ext>
                </c:extLst>
              </c15:ser>
            </c15:filteredAreaSeries>
          </c:ext>
        </c:extLst>
      </c:areaChart>
      <c:catAx>
        <c:axId val="394463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464624"/>
        <c:crosses val="autoZero"/>
        <c:auto val="1"/>
        <c:lblAlgn val="ctr"/>
        <c:lblOffset val="100"/>
        <c:noMultiLvlLbl val="0"/>
      </c:catAx>
      <c:valAx>
        <c:axId val="394464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4463792"/>
        <c:crosses val="autoZero"/>
        <c:crossBetween val="midCat"/>
        <c:majorUnit val="2000"/>
        <c:minorUnit val="500"/>
      </c:valAx>
      <c:spPr>
        <a:noFill/>
        <a:ln w="25400"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7"/>
        <c:delete val="1"/>
      </c:legendEntry>
      <c:layout>
        <c:manualLayout>
          <c:xMode val="edge"/>
          <c:yMode val="edge"/>
          <c:x val="1.3492454068241469E-4"/>
          <c:y val="0.1749018664333625"/>
          <c:w val="0.19904699803149606"/>
          <c:h val="0.18472090988626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73000">
          <a:schemeClr val="bg1">
            <a:lumMod val="85000"/>
          </a:schemeClr>
        </a:gs>
        <a:gs pos="0">
          <a:srgbClr val="EFFFFF"/>
        </a:gs>
        <a:gs pos="100000">
          <a:schemeClr val="bg1">
            <a:lumMod val="75000"/>
          </a:schemeClr>
        </a:gs>
      </a:gsLst>
      <a:lin ang="5400000" scaled="1"/>
    </a:gradFill>
    <a:ln w="9525" cap="flat" cmpd="sng" algn="ctr">
      <a:solidFill>
        <a:schemeClr val="bg1">
          <a:lumMod val="85000"/>
          <a:alpha val="98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0.2072</cdr:x>
      <cdr:y>0.24372</cdr:y>
    </cdr:from>
    <cdr:to>
      <cdr:x>0.24703</cdr:x>
      <cdr:y>0.26497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22542" y="2570222"/>
          <a:ext cx="638735" cy="224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0.27677</cdr:x>
      <cdr:y>0.69388</cdr:y>
    </cdr:from>
    <cdr:to>
      <cdr:x>0.72323</cdr:x>
      <cdr:y>0.81184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68FDF96F-F9A4-4E59-9057-7A30B1C76B34}"/>
            </a:ext>
          </a:extLst>
        </cdr:cNvPr>
        <cdr:cNvSpPr txBox="1"/>
      </cdr:nvSpPr>
      <cdr:spPr>
        <a:xfrm xmlns:a="http://schemas.openxmlformats.org/drawingml/2006/main">
          <a:off x="3374319" y="4758608"/>
          <a:ext cx="5443362" cy="8089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4000" b="1" i="0" baseline="0" dirty="0">
              <a:solidFill>
                <a:srgbClr val="002060">
                  <a:alpha val="97000"/>
                </a:srgbClr>
              </a:solidFill>
            </a:rPr>
            <a:t>Укрзализныця</a:t>
          </a:r>
        </a:p>
      </cdr:txBody>
    </cdr:sp>
  </cdr:relSizeAnchor>
  <cdr:relSizeAnchor xmlns:cdr="http://schemas.openxmlformats.org/drawingml/2006/chartDrawing">
    <cdr:from>
      <cdr:x>1.13552E-7</cdr:x>
      <cdr:y>0.15025</cdr:y>
    </cdr:from>
    <cdr:to>
      <cdr:x>0.07169</cdr:x>
      <cdr:y>0.93261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CFA26F6D-37C3-474C-AB3E-2319C63C6801}"/>
            </a:ext>
          </a:extLst>
        </cdr:cNvPr>
        <cdr:cNvSpPr txBox="1"/>
      </cdr:nvSpPr>
      <cdr:spPr>
        <a:xfrm xmlns:a="http://schemas.openxmlformats.org/drawingml/2006/main">
          <a:off x="1" y="959936"/>
          <a:ext cx="631370" cy="4998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 anchor="ctr"/>
        <a:lstStyle xmlns:a="http://schemas.openxmlformats.org/drawingml/2006/main"/>
        <a:p xmlns:a="http://schemas.openxmlformats.org/drawingml/2006/main">
          <a:pPr algn="ctr" rtl="0"/>
          <a:r>
            <a:rPr lang="uk-UA" sz="1400" b="0" i="0" baseline="0" dirty="0">
              <a:effectLst/>
              <a:latin typeface="+mn-lt"/>
              <a:ea typeface="+mn-ea"/>
              <a:cs typeface="+mn-cs"/>
            </a:rPr>
            <a:t>КОЛИЧЕСТВО ВАГОНОВ ПОГРУЖЕННЫХ ПОМЕСЯЧНО В ПЕРИОД </a:t>
          </a:r>
        </a:p>
        <a:p xmlns:a="http://schemas.openxmlformats.org/drawingml/2006/main">
          <a:pPr algn="ctr" rtl="0"/>
          <a:r>
            <a:rPr lang="uk-UA" sz="1400" b="0" i="0" baseline="0" dirty="0" err="1">
              <a:effectLst/>
              <a:latin typeface="+mn-lt"/>
              <a:ea typeface="+mn-ea"/>
              <a:cs typeface="+mn-cs"/>
            </a:rPr>
            <a:t>июнь</a:t>
          </a:r>
          <a:r>
            <a:rPr lang="uk-UA" sz="1400" b="0" i="0" baseline="0" dirty="0">
              <a:effectLst/>
              <a:latin typeface="+mn-lt"/>
              <a:ea typeface="+mn-ea"/>
              <a:cs typeface="+mn-cs"/>
            </a:rPr>
            <a:t> 2019 </a:t>
          </a:r>
          <a:r>
            <a:rPr lang="uk-UA" sz="1400" b="0" i="0" baseline="0" dirty="0" err="1">
              <a:effectLst/>
              <a:latin typeface="+mn-lt"/>
              <a:ea typeface="+mn-ea"/>
              <a:cs typeface="+mn-cs"/>
            </a:rPr>
            <a:t>года</a:t>
          </a:r>
          <a:r>
            <a:rPr lang="uk-UA" sz="1400" b="0" i="0" baseline="0" dirty="0">
              <a:effectLst/>
              <a:latin typeface="+mn-lt"/>
              <a:ea typeface="+mn-ea"/>
              <a:cs typeface="+mn-cs"/>
            </a:rPr>
            <a:t> - май 2020 </a:t>
          </a:r>
          <a:r>
            <a:rPr lang="uk-UA" sz="1400" b="0" i="0" baseline="0" dirty="0" err="1">
              <a:effectLst/>
              <a:latin typeface="+mn-lt"/>
              <a:ea typeface="+mn-ea"/>
              <a:cs typeface="+mn-cs"/>
            </a:rPr>
            <a:t>года</a:t>
          </a:r>
          <a:r>
            <a:rPr lang="uk-UA" sz="1400" b="0" i="0" baseline="0" dirty="0">
              <a:effectLst/>
              <a:latin typeface="+mn-lt"/>
              <a:ea typeface="+mn-ea"/>
              <a:cs typeface="+mn-cs"/>
            </a:rPr>
            <a:t> 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0.30432</cdr:x>
      <cdr:y>0.5</cdr:y>
    </cdr:from>
    <cdr:to>
      <cdr:x>0.69568</cdr:x>
      <cdr:y>0.58324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456E980-96A4-478B-A5EB-0B726ABBA7D1}"/>
            </a:ext>
          </a:extLst>
        </cdr:cNvPr>
        <cdr:cNvSpPr txBox="1"/>
      </cdr:nvSpPr>
      <cdr:spPr>
        <a:xfrm xmlns:a="http://schemas.openxmlformats.org/drawingml/2006/main">
          <a:off x="3710269" y="3429000"/>
          <a:ext cx="4771461" cy="5708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i="0" baseline="0" dirty="0">
              <a:solidFill>
                <a:srgbClr val="CCFFCC">
                  <a:alpha val="96863"/>
                </a:srgbClr>
              </a:solidFill>
            </a:rPr>
            <a:t>КЕРНЕЛ</a:t>
          </a:r>
        </a:p>
      </cdr:txBody>
    </cdr:sp>
  </cdr:relSizeAnchor>
  <cdr:relSizeAnchor xmlns:cdr="http://schemas.openxmlformats.org/drawingml/2006/chartDrawing">
    <cdr:from>
      <cdr:x>0.24223</cdr:x>
      <cdr:y>0.33405</cdr:y>
    </cdr:from>
    <cdr:to>
      <cdr:x>0.75777</cdr:x>
      <cdr:y>0.41924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CA78FDE-41C4-403D-B32B-BEEBFABD041F}"/>
            </a:ext>
          </a:extLst>
        </cdr:cNvPr>
        <cdr:cNvSpPr txBox="1"/>
      </cdr:nvSpPr>
      <cdr:spPr>
        <a:xfrm xmlns:a="http://schemas.openxmlformats.org/drawingml/2006/main">
          <a:off x="2953329" y="2290891"/>
          <a:ext cx="6285342" cy="5842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200" b="1" i="0" baseline="0" dirty="0">
              <a:solidFill>
                <a:schemeClr val="accent2">
                  <a:lumMod val="50000"/>
                  <a:alpha val="97000"/>
                </a:schemeClr>
              </a:solidFill>
            </a:rPr>
            <a:t>Остальные ПАРКИ </a:t>
          </a:r>
        </a:p>
      </cdr:txBody>
    </cdr:sp>
  </cdr:relSizeAnchor>
  <cdr:relSizeAnchor xmlns:cdr="http://schemas.openxmlformats.org/drawingml/2006/chartDrawing">
    <cdr:from>
      <cdr:x>0.04206</cdr:x>
      <cdr:y>0.10254</cdr:y>
    </cdr:from>
    <cdr:to>
      <cdr:x>0.10583</cdr:x>
      <cdr:y>0.14855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5E47EF-7699-4DD7-BC2E-D709C27193F1}"/>
            </a:ext>
          </a:extLst>
        </cdr:cNvPr>
        <cdr:cNvSpPr txBox="1"/>
      </cdr:nvSpPr>
      <cdr:spPr>
        <a:xfrm xmlns:a="http://schemas.openxmlformats.org/drawingml/2006/main">
          <a:off x="370409" y="655099"/>
          <a:ext cx="561593" cy="293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24871</a:t>
          </a:r>
        </a:p>
      </cdr:txBody>
    </cdr:sp>
  </cdr:relSizeAnchor>
  <cdr:relSizeAnchor xmlns:cdr="http://schemas.openxmlformats.org/drawingml/2006/chartDrawing">
    <cdr:from>
      <cdr:x>0.70416</cdr:x>
      <cdr:y>0.10337</cdr:y>
    </cdr:from>
    <cdr:to>
      <cdr:x>0.7676</cdr:x>
      <cdr:y>0.15366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AFD6BFFB-BDF1-4F5D-9A8D-3232381C8E0A}"/>
            </a:ext>
          </a:extLst>
        </cdr:cNvPr>
        <cdr:cNvSpPr txBox="1"/>
      </cdr:nvSpPr>
      <cdr:spPr>
        <a:xfrm xmlns:a="http://schemas.openxmlformats.org/drawingml/2006/main">
          <a:off x="6201232" y="660408"/>
          <a:ext cx="558687" cy="321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45385</a:t>
          </a:r>
        </a:p>
      </cdr:txBody>
    </cdr:sp>
  </cdr:relSizeAnchor>
  <cdr:relSizeAnchor xmlns:cdr="http://schemas.openxmlformats.org/drawingml/2006/chartDrawing">
    <cdr:from>
      <cdr:x>0.62117</cdr:x>
      <cdr:y>0.10337</cdr:y>
    </cdr:from>
    <cdr:to>
      <cdr:x>0.68558</cdr:x>
      <cdr:y>0.14684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AFD6BFFB-BDF1-4F5D-9A8D-3232381C8E0A}"/>
            </a:ext>
          </a:extLst>
        </cdr:cNvPr>
        <cdr:cNvSpPr txBox="1"/>
      </cdr:nvSpPr>
      <cdr:spPr>
        <a:xfrm xmlns:a="http://schemas.openxmlformats.org/drawingml/2006/main">
          <a:off x="5470353" y="660415"/>
          <a:ext cx="567230" cy="277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50403</a:t>
          </a:r>
        </a:p>
      </cdr:txBody>
    </cdr:sp>
  </cdr:relSizeAnchor>
  <cdr:relSizeAnchor xmlns:cdr="http://schemas.openxmlformats.org/drawingml/2006/chartDrawing">
    <cdr:from>
      <cdr:x>0.53874</cdr:x>
      <cdr:y>0.10223</cdr:y>
    </cdr:from>
    <cdr:to>
      <cdr:x>0.6131</cdr:x>
      <cdr:y>0.14855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AFD6BFFB-BDF1-4F5D-9A8D-3232381C8E0A}"/>
            </a:ext>
          </a:extLst>
        </cdr:cNvPr>
        <cdr:cNvSpPr txBox="1"/>
      </cdr:nvSpPr>
      <cdr:spPr>
        <a:xfrm xmlns:a="http://schemas.openxmlformats.org/drawingml/2006/main">
          <a:off x="4744461" y="653142"/>
          <a:ext cx="654854" cy="295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51564</a:t>
          </a:r>
        </a:p>
      </cdr:txBody>
    </cdr:sp>
  </cdr:relSizeAnchor>
  <cdr:relSizeAnchor xmlns:cdr="http://schemas.openxmlformats.org/drawingml/2006/chartDrawing">
    <cdr:from>
      <cdr:x>0.45429</cdr:x>
      <cdr:y>0.10393</cdr:y>
    </cdr:from>
    <cdr:to>
      <cdr:x>0.53028</cdr:x>
      <cdr:y>0.14684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AFD6BFFB-BDF1-4F5D-9A8D-3232381C8E0A}"/>
            </a:ext>
          </a:extLst>
        </cdr:cNvPr>
        <cdr:cNvSpPr txBox="1"/>
      </cdr:nvSpPr>
      <cdr:spPr>
        <a:xfrm xmlns:a="http://schemas.openxmlformats.org/drawingml/2006/main">
          <a:off x="4000690" y="664028"/>
          <a:ext cx="669281" cy="274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54495</a:t>
          </a:r>
        </a:p>
      </cdr:txBody>
    </cdr:sp>
  </cdr:relSizeAnchor>
  <cdr:relSizeAnchor xmlns:cdr="http://schemas.openxmlformats.org/drawingml/2006/chartDrawing">
    <cdr:from>
      <cdr:x>0.3719</cdr:x>
      <cdr:y>0.10166</cdr:y>
    </cdr:from>
    <cdr:to>
      <cdr:x>0.4341</cdr:x>
      <cdr:y>0.14854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AFD6BFFB-BDF1-4F5D-9A8D-3232381C8E0A}"/>
            </a:ext>
          </a:extLst>
        </cdr:cNvPr>
        <cdr:cNvSpPr txBox="1"/>
      </cdr:nvSpPr>
      <cdr:spPr>
        <a:xfrm xmlns:a="http://schemas.openxmlformats.org/drawingml/2006/main">
          <a:off x="3275184" y="649509"/>
          <a:ext cx="547767" cy="299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56692</a:t>
          </a:r>
        </a:p>
      </cdr:txBody>
    </cdr:sp>
  </cdr:relSizeAnchor>
  <cdr:relSizeAnchor xmlns:cdr="http://schemas.openxmlformats.org/drawingml/2006/chartDrawing">
    <cdr:from>
      <cdr:x>0.28474</cdr:x>
      <cdr:y>0.10337</cdr:y>
    </cdr:from>
    <cdr:to>
      <cdr:x>0.35004</cdr:x>
      <cdr:y>0.14343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AFD6BFFB-BDF1-4F5D-9A8D-3232381C8E0A}"/>
            </a:ext>
          </a:extLst>
        </cdr:cNvPr>
        <cdr:cNvSpPr txBox="1"/>
      </cdr:nvSpPr>
      <cdr:spPr>
        <a:xfrm xmlns:a="http://schemas.openxmlformats.org/drawingml/2006/main">
          <a:off x="2507601" y="660421"/>
          <a:ext cx="575067" cy="25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48719</a:t>
          </a:r>
        </a:p>
      </cdr:txBody>
    </cdr:sp>
  </cdr:relSizeAnchor>
  <cdr:relSizeAnchor xmlns:cdr="http://schemas.openxmlformats.org/drawingml/2006/chartDrawing">
    <cdr:from>
      <cdr:x>0.20377</cdr:x>
      <cdr:y>0.10337</cdr:y>
    </cdr:from>
    <cdr:to>
      <cdr:x>0.2707</cdr:x>
      <cdr:y>0.13801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AFD6BFFB-BDF1-4F5D-9A8D-3232381C8E0A}"/>
            </a:ext>
          </a:extLst>
        </cdr:cNvPr>
        <cdr:cNvSpPr txBox="1"/>
      </cdr:nvSpPr>
      <cdr:spPr>
        <a:xfrm xmlns:a="http://schemas.openxmlformats.org/drawingml/2006/main">
          <a:off x="1794479" y="660426"/>
          <a:ext cx="589441" cy="221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50856</a:t>
          </a:r>
        </a:p>
      </cdr:txBody>
    </cdr:sp>
  </cdr:relSizeAnchor>
  <cdr:relSizeAnchor xmlns:cdr="http://schemas.openxmlformats.org/drawingml/2006/chartDrawing">
    <cdr:from>
      <cdr:x>0.11969</cdr:x>
      <cdr:y>0.10336</cdr:y>
    </cdr:from>
    <cdr:to>
      <cdr:x>0.18327</cdr:x>
      <cdr:y>0.14684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AFD6BFFB-BDF1-4F5D-9A8D-3232381C8E0A}"/>
            </a:ext>
          </a:extLst>
        </cdr:cNvPr>
        <cdr:cNvSpPr txBox="1"/>
      </cdr:nvSpPr>
      <cdr:spPr>
        <a:xfrm xmlns:a="http://schemas.openxmlformats.org/drawingml/2006/main">
          <a:off x="1054093" y="660387"/>
          <a:ext cx="559920" cy="277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42479</a:t>
          </a:r>
        </a:p>
      </cdr:txBody>
    </cdr:sp>
  </cdr:relSizeAnchor>
  <cdr:relSizeAnchor xmlns:cdr="http://schemas.openxmlformats.org/drawingml/2006/chartDrawing">
    <cdr:from>
      <cdr:x>0.9382</cdr:x>
      <cdr:y>0.10223</cdr:y>
    </cdr:from>
    <cdr:to>
      <cdr:x>1</cdr:x>
      <cdr:y>0.14684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AFD6BFFB-BDF1-4F5D-9A8D-3232381C8E0A}"/>
            </a:ext>
          </a:extLst>
        </cdr:cNvPr>
        <cdr:cNvSpPr txBox="1"/>
      </cdr:nvSpPr>
      <cdr:spPr>
        <a:xfrm xmlns:a="http://schemas.openxmlformats.org/drawingml/2006/main">
          <a:off x="8262257" y="653142"/>
          <a:ext cx="544283" cy="285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26017</a:t>
          </a:r>
        </a:p>
      </cdr:txBody>
    </cdr:sp>
  </cdr:relSizeAnchor>
  <cdr:relSizeAnchor xmlns:cdr="http://schemas.openxmlformats.org/drawingml/2006/chartDrawing">
    <cdr:from>
      <cdr:x>0.86795</cdr:x>
      <cdr:y>0.10393</cdr:y>
    </cdr:from>
    <cdr:to>
      <cdr:x>0.9347</cdr:x>
      <cdr:y>0.14684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AFD6BFFB-BDF1-4F5D-9A8D-3232381C8E0A}"/>
            </a:ext>
          </a:extLst>
        </cdr:cNvPr>
        <cdr:cNvSpPr txBox="1"/>
      </cdr:nvSpPr>
      <cdr:spPr>
        <a:xfrm xmlns:a="http://schemas.openxmlformats.org/drawingml/2006/main">
          <a:off x="7643628" y="664029"/>
          <a:ext cx="587836" cy="274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38836</a:t>
          </a:r>
        </a:p>
      </cdr:txBody>
    </cdr:sp>
  </cdr:relSizeAnchor>
  <cdr:relSizeAnchor xmlns:cdr="http://schemas.openxmlformats.org/drawingml/2006/chartDrawing">
    <cdr:from>
      <cdr:x>0.78784</cdr:x>
      <cdr:y>0.10337</cdr:y>
    </cdr:from>
    <cdr:to>
      <cdr:x>0.85741</cdr:x>
      <cdr:y>0.15025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AFD6BFFB-BDF1-4F5D-9A8D-3232381C8E0A}"/>
            </a:ext>
          </a:extLst>
        </cdr:cNvPr>
        <cdr:cNvSpPr txBox="1"/>
      </cdr:nvSpPr>
      <cdr:spPr>
        <a:xfrm xmlns:a="http://schemas.openxmlformats.org/drawingml/2006/main">
          <a:off x="6938132" y="660392"/>
          <a:ext cx="612671" cy="299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43262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0.2072</cdr:x>
      <cdr:y>0.24372</cdr:y>
    </cdr:from>
    <cdr:to>
      <cdr:x>0.24703</cdr:x>
      <cdr:y>0.26497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22542" y="2570222"/>
          <a:ext cx="638735" cy="224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0.22256</cdr:x>
      <cdr:y>0.88917</cdr:y>
    </cdr:from>
    <cdr:to>
      <cdr:x>0.77743</cdr:x>
      <cdr:y>0.96796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68FDF96F-F9A4-4E59-9057-7A30B1C76B34}"/>
            </a:ext>
          </a:extLst>
        </cdr:cNvPr>
        <cdr:cNvSpPr txBox="1"/>
      </cdr:nvSpPr>
      <cdr:spPr>
        <a:xfrm xmlns:a="http://schemas.openxmlformats.org/drawingml/2006/main">
          <a:off x="2713512" y="6097959"/>
          <a:ext cx="6764975" cy="540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i="0" baseline="0" dirty="0">
              <a:solidFill>
                <a:srgbClr val="5C2A08">
                  <a:alpha val="97000"/>
                </a:srgbClr>
              </a:solidFill>
            </a:rPr>
            <a:t>Грузовая база остальных </a:t>
          </a:r>
          <a:r>
            <a:rPr lang="ru-RU" sz="2000" b="1" i="0" u="sng" baseline="0" dirty="0">
              <a:solidFill>
                <a:srgbClr val="5C2A08">
                  <a:alpha val="97000"/>
                </a:srgbClr>
              </a:solidFill>
            </a:rPr>
            <a:t>частных</a:t>
          </a:r>
          <a:r>
            <a:rPr lang="ru-RU" sz="2000" b="1" i="0" baseline="0" dirty="0">
              <a:solidFill>
                <a:srgbClr val="5C2A08">
                  <a:alpha val="97000"/>
                </a:srgbClr>
              </a:solidFill>
            </a:rPr>
            <a:t> парков</a:t>
          </a:r>
        </a:p>
      </cdr:txBody>
    </cdr:sp>
  </cdr:relSizeAnchor>
  <cdr:relSizeAnchor xmlns:cdr="http://schemas.openxmlformats.org/drawingml/2006/chartDrawing">
    <cdr:from>
      <cdr:x>0.0021</cdr:x>
      <cdr:y>0</cdr:y>
    </cdr:from>
    <cdr:to>
      <cdr:x>1</cdr:x>
      <cdr:y>0.13939</cdr:y>
    </cdr:to>
    <cdr:sp macro="" textlink="">
      <cdr:nvSpPr>
        <cdr:cNvPr id="40" name="TextBox 39">
          <a:extLst xmlns:a="http://schemas.openxmlformats.org/drawingml/2006/main">
            <a:ext uri="{FF2B5EF4-FFF2-40B4-BE49-F238E27FC236}">
              <a16:creationId xmlns:a16="http://schemas.microsoft.com/office/drawing/2014/main" id="{1915C1AE-E315-453E-AD56-DF3B3B66996D}"/>
            </a:ext>
          </a:extLst>
        </cdr:cNvPr>
        <cdr:cNvSpPr txBox="1"/>
      </cdr:nvSpPr>
      <cdr:spPr>
        <a:xfrm xmlns:a="http://schemas.openxmlformats.org/drawingml/2006/main">
          <a:off x="25603" y="0"/>
          <a:ext cx="12166397" cy="955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/>
            <a:t>ПРОГНОЗ </a:t>
          </a:r>
          <a:r>
            <a:rPr lang="ru-RU" sz="2400" b="1" dirty="0">
              <a:solidFill>
                <a:srgbClr val="FF0000"/>
              </a:solidFill>
            </a:rPr>
            <a:t>РАЗДЕЛА</a:t>
          </a:r>
          <a:r>
            <a:rPr lang="ru-RU" sz="2400" b="1" baseline="0" dirty="0"/>
            <a:t> ГРУЗОВОЙ БАЗЫ МЕЖДУ ПАРКАМИ </a:t>
          </a:r>
        </a:p>
        <a:p xmlns:a="http://schemas.openxmlformats.org/drawingml/2006/main">
          <a:pPr algn="ctr"/>
          <a:r>
            <a:rPr lang="ru-RU" sz="2400" b="1" baseline="0" dirty="0"/>
            <a:t>ЗЕРНОВОЗОВ 20605 / 3443 / 4069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0.42056</cdr:x>
      <cdr:y>0.7195</cdr:y>
    </cdr:from>
    <cdr:to>
      <cdr:x>0.57944</cdr:x>
      <cdr:y>0.7727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A404E116-1597-42C2-90B3-30B888D793C6}"/>
            </a:ext>
          </a:extLst>
        </cdr:cNvPr>
        <cdr:cNvSpPr txBox="1"/>
      </cdr:nvSpPr>
      <cdr:spPr>
        <a:xfrm xmlns:a="http://schemas.openxmlformats.org/drawingml/2006/main">
          <a:off x="5127407" y="4934334"/>
          <a:ext cx="1937186" cy="3648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600" b="1" i="0" baseline="0" dirty="0">
              <a:solidFill>
                <a:srgbClr val="CCFFCC">
                  <a:alpha val="96863"/>
                </a:srgbClr>
              </a:solidFill>
            </a:rPr>
            <a:t>КЕРНЕЛ</a:t>
          </a:r>
        </a:p>
      </cdr:txBody>
    </cdr:sp>
  </cdr:relSizeAnchor>
  <cdr:relSizeAnchor xmlns:cdr="http://schemas.openxmlformats.org/drawingml/2006/chartDrawing">
    <cdr:from>
      <cdr:x>0.29767</cdr:x>
      <cdr:y>0.35001</cdr:y>
    </cdr:from>
    <cdr:to>
      <cdr:x>0.70233</cdr:x>
      <cdr:y>0.56725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02B3D180-87D6-4703-80CC-1E84FCD6693F}"/>
            </a:ext>
          </a:extLst>
        </cdr:cNvPr>
        <cdr:cNvSpPr txBox="1"/>
      </cdr:nvSpPr>
      <cdr:spPr>
        <a:xfrm xmlns:a="http://schemas.openxmlformats.org/drawingml/2006/main">
          <a:off x="3629192" y="2400337"/>
          <a:ext cx="4933615" cy="1489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i="0" baseline="0" dirty="0">
              <a:solidFill>
                <a:srgbClr val="5C2A08">
                  <a:alpha val="97000"/>
                </a:srgbClr>
              </a:solidFill>
            </a:rPr>
            <a:t>Доступная </a:t>
          </a:r>
        </a:p>
        <a:p xmlns:a="http://schemas.openxmlformats.org/drawingml/2006/main">
          <a:pPr algn="ctr"/>
          <a:r>
            <a:rPr lang="ru-RU" sz="2800" b="1" i="0" baseline="0" dirty="0">
              <a:solidFill>
                <a:srgbClr val="5C2A08">
                  <a:alpha val="97000"/>
                </a:srgbClr>
              </a:solidFill>
            </a:rPr>
            <a:t>грузовая база для </a:t>
          </a:r>
          <a:r>
            <a:rPr lang="ru-RU" sz="4000" b="1" i="0" baseline="0" dirty="0">
              <a:solidFill>
                <a:srgbClr val="0047D6"/>
              </a:solidFill>
            </a:rPr>
            <a:t>УЗ</a:t>
          </a:r>
          <a:r>
            <a:rPr lang="ru-RU" sz="2800" b="1" i="0" baseline="0" dirty="0">
              <a:solidFill>
                <a:srgbClr val="5C2A08">
                  <a:alpha val="97000"/>
                </a:srgbClr>
              </a:solidFill>
            </a:rPr>
            <a:t> и ее конкурентов</a:t>
          </a:r>
        </a:p>
      </cdr:txBody>
    </cdr:sp>
  </cdr:relSizeAnchor>
  <cdr:relSizeAnchor xmlns:cdr="http://schemas.openxmlformats.org/drawingml/2006/chartDrawing">
    <cdr:from>
      <cdr:x>0.84033</cdr:x>
      <cdr:y>0.7683</cdr:y>
    </cdr:from>
    <cdr:to>
      <cdr:x>0.99248</cdr:x>
      <cdr:y>0.87878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704FD44-BBDF-4EEF-88F3-FA938E45D4D8}"/>
            </a:ext>
          </a:extLst>
        </cdr:cNvPr>
        <cdr:cNvSpPr txBox="1"/>
      </cdr:nvSpPr>
      <cdr:spPr>
        <a:xfrm xmlns:a="http://schemas.openxmlformats.org/drawingml/2006/main">
          <a:off x="7619952" y="4829908"/>
          <a:ext cx="1379666" cy="69453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400" b="1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</a:rPr>
            <a:t>3443</a:t>
          </a:r>
        </a:p>
      </cdr:txBody>
    </cdr:sp>
  </cdr:relSizeAnchor>
  <cdr:relSizeAnchor xmlns:cdr="http://schemas.openxmlformats.org/drawingml/2006/chartDrawing">
    <cdr:from>
      <cdr:x>0.83632</cdr:x>
      <cdr:y>0.89837</cdr:y>
    </cdr:from>
    <cdr:to>
      <cdr:x>0.98758</cdr:x>
      <cdr:y>0.99837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A2B4EEBC-9057-4233-8831-40F89427D8B1}"/>
            </a:ext>
          </a:extLst>
        </cdr:cNvPr>
        <cdr:cNvSpPr txBox="1"/>
      </cdr:nvSpPr>
      <cdr:spPr>
        <a:xfrm xmlns:a="http://schemas.openxmlformats.org/drawingml/2006/main">
          <a:off x="7461900" y="5339558"/>
          <a:ext cx="1349591" cy="59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000" b="1">
              <a:solidFill>
                <a:srgbClr val="7030A0"/>
              </a:solidFill>
            </a:rPr>
            <a:t>4069</a:t>
          </a:r>
          <a:endParaRPr lang="ru-RU" sz="4400" b="1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0.81845</cdr:x>
      <cdr:y>0.61475</cdr:y>
    </cdr:from>
    <cdr:to>
      <cdr:x>1</cdr:x>
      <cdr:y>0.72202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A2B4EEBC-9057-4233-8831-40F89427D8B1}"/>
            </a:ext>
          </a:extLst>
        </cdr:cNvPr>
        <cdr:cNvSpPr txBox="1"/>
      </cdr:nvSpPr>
      <cdr:spPr>
        <a:xfrm xmlns:a="http://schemas.openxmlformats.org/drawingml/2006/main">
          <a:off x="9978501" y="4215956"/>
          <a:ext cx="2213499" cy="735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20605</a:t>
          </a:r>
          <a:endParaRPr lang="ru-RU" sz="1600" b="1" dirty="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5D39F-CEC1-4631-BDEA-203943D68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43B4E6-0E2E-4682-AAD0-4C7D488F0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C0BB0-7E47-4B46-AC1C-95088263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53E4D-7AA7-46A0-A961-2360E9C8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932DC-1AD0-4BD3-A88D-E4FAD22C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0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BF433-13CA-45FF-BF67-0BDD674B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0C83FD-1155-401E-807A-0AEF842C7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07FEB9-0462-4A7C-B103-622DC34E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49DAF7-7FA7-4CD2-B758-C6FA594B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434A6-0C42-40E7-82B9-A53A7377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1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164BF-7F9E-432B-B84C-D8AA2DC95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E6F352-579A-4085-9D75-A6AD2B8FB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49573-D080-47DC-936E-CB55D3D8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CEF6A8-D1A8-46BE-B023-03E2B7AD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366B3-4ECC-4211-A849-F089FF7A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6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6946F-0421-4E23-8C41-610B8EC0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21A8C-9EDC-4188-A338-88B08E0D4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343D9-FF9A-4433-9C9E-EE6DB0F9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BA8F5D-33C3-4B06-BD5A-DA79F8B5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980A5-229A-4838-85F8-8EAA8682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7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53FF6-1EC0-4B9F-AEE2-6BF5D4FF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5D6D1C-67B3-45C8-B983-19D5A419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FB1C28-5002-4C04-93E0-A0C48B15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983A4-0F64-4377-B957-E3A54C7B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43D3D-565C-4553-94F3-97007B90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7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868F7-54DB-4366-BA7F-B5522F18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CB53F-08C1-4F83-9C02-A7E95A1F8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3E2113-2021-4092-88DA-61A2B28A1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9BE39-4B09-4711-A167-C508EE16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E327DA-D916-4F77-9FC8-EAF4FF97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88EF3-32B5-4B87-9A0B-C554A092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8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E89C7-6A93-4EA3-8B86-87AD520B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24351-7082-4C02-8CB1-7238E1909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0774BA-F775-4ACF-B850-F5A3ACB29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573571-535F-4A04-821C-7A3D7566D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2B0E67-759C-4FDD-9D9D-FA6CACFCF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8AAFF3-DCFF-4E64-9359-B22DA2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6C4200-239F-49DC-901B-AF4453F2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37CB30-8C37-4B78-A8A1-2671D8B5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6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1EFA8-E788-42EB-A89B-341B008D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DB8F53-546B-45B1-B605-BD069FC4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C6E544-8BA8-4C51-8457-D15C9E76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5B2046-98B3-40EE-918C-0BA41E40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4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E25C21-24E6-4C46-BDC4-B25D774E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8E412F-9604-4758-8C0B-7BDD76DE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54618B-BD9D-4D2C-9A0E-8F20D2F6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8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E1103-4391-45A6-A94B-52E33B00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DACCA-C89D-4297-98D3-FFB467882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144664-B288-4516-A591-195068063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2957F8-DEC8-46A6-91F5-3F537420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041EE7-9E62-4F7F-BE02-CFA08130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1C1191-6817-4218-9CEA-FF300DAC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1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61F34-1E63-414D-916C-16CD4735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F0397E-1A26-47FD-AF0D-4E9F95472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050DFA-317F-448D-80C0-4A1449325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6E8611-6866-4B71-A5F7-2A484570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39F4D-030D-45F0-B067-6A224986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D86FD2-A288-40E9-A896-FD8D892D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0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0D4EB-430D-4680-B758-128F57E0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394A88-DB32-4AD7-A63E-BAF65C7FA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120D5-E920-465D-8205-2DE566FA7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E6A3-D73F-4767-89FE-19ABAD0EBF2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A7901-4B5C-4AEE-B664-544DA5DF0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AA11B-D133-4552-A8C2-A8A68342F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C5ED4-6F80-4516-AFFF-4F40EAC4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6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22D54-155F-4086-B997-B57D32A9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78DCD-2769-4EF0-85C9-061B61791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A6ED4C-94B9-4A22-B4E1-AADFAE4C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" y="0"/>
            <a:ext cx="1218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0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C5097-5E19-4332-832C-4262BBEA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251267-F079-455F-8956-6A61EC49C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394AE2-603F-4215-8DB9-FB8BC7D9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" y="0"/>
            <a:ext cx="1218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489E3-023F-4ACE-9212-A74470A44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A84F3F-674C-4E62-B4C8-9BBEBA71E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8362EE-476A-4525-BC02-EEF131DE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" y="0"/>
            <a:ext cx="1218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7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F4B90-C6B0-4E9C-A14F-EC094F370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4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106A1-E0E4-473F-A133-28FF330F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64ADB-3732-4E36-8410-C481E582F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E492E21-74AB-45F1-BCBD-9253F894E1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2641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15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65D27-240C-4E27-9274-46B7A2FE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C5156-5233-4652-9CCB-205E1D5D2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3637BD4-3187-4299-9FD8-32918E9DC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1340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56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BC73F-1082-491F-BE56-3723336B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DF93-840B-4D04-94E9-2F27CDD6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392FB-ED38-47C2-A366-9396E17B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2021-02-24T17:20:06Z</dcterms:created>
  <dcterms:modified xsi:type="dcterms:W3CDTF">2021-02-24T17:22:45Z</dcterms:modified>
</cp:coreProperties>
</file>