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svg+xml" Extension="svg"/>
  <Default ContentType="image/vnd.ms-photo" Extension="wdp"/>
  <Default ContentType="application/vnd.openxmlformats-officedocument.spreadsheetml.sheet" Extension="xlsx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drawingml.chart+xml" PartName="/ppt/charts/chart1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+xml" PartName="/ppt/charts/chart2.xml"/>
  <Override ContentType="application/vnd.ms-office.chartstyle+xml" PartName="/ppt/charts/style2.xml"/>
  <Override ContentType="application/vnd.ms-office.chartcolorstyle+xml" PartName="/ppt/charts/colors2.xml"/>
  <Override ContentType="application/vnd.openxmlformats-officedocument.drawingml.chart+xml" PartName="/ppt/charts/chart3.xml"/>
  <Override ContentType="application/vnd.ms-office.chartstyle+xml" PartName="/ppt/charts/style3.xml"/>
  <Override ContentType="application/vnd.ms-office.chartcolorstyle+xml" PartName="/ppt/charts/colors3.xml"/>
  <Override ContentType="application/vnd.openxmlformats-officedocument.drawingml.chart+xml" PartName="/ppt/charts/chart4.xml"/>
  <Override ContentType="application/vnd.openxmlformats-officedocument.themeOverride+xml" PartName="/ppt/theme/themeOverride1.xml"/>
  <Override ContentType="application/vnd.openxmlformats-officedocument.drawingml.chart+xml" PartName="/ppt/charts/chart5.xml"/>
  <Override ContentType="application/vnd.openxmlformats-officedocument.themeOverride+xml" PartName="/ppt/theme/themeOverride2.xml"/>
  <Override ContentType="application/vnd.openxmlformats-officedocument.drawingml.chart+xml" PartName="/ppt/charts/chart6.xml"/>
  <Override ContentType="application/vnd.openxmlformats-officedocument.themeOverride+xml" PartName="/ppt/theme/themeOverride3.xml"/>
  <Override ContentType="application/vnd.openxmlformats-officedocument.drawingml.chart+xml" PartName="/ppt/charts/chart7.xml"/>
  <Override ContentType="application/vnd.openxmlformats-officedocument.themeOverride+xml" PartName="/ppt/theme/themeOverride4.xml"/>
  <Override ContentType="application/vnd.openxmlformats-officedocument.drawingml.chart+xml" PartName="/ppt/charts/chart8.xml"/>
  <Override ContentType="application/vnd.ms-office.chartstyle+xml" PartName="/ppt/charts/style4.xml"/>
  <Override ContentType="application/vnd.ms-office.chartcolorstyle+xml" PartName="/ppt/charts/colors4.xml"/>
  <Override ContentType="application/vnd.openxmlformats-officedocument.drawingml.chart+xml" PartName="/ppt/charts/chart9.xml"/>
  <Override ContentType="application/vnd.ms-office.chartstyle+xml" PartName="/ppt/charts/style5.xml"/>
  <Override ContentType="application/vnd.ms-office.chartcolorstyle+xml" PartName="/ppt/charts/colors5.xml"/>
  <Override ContentType="application/vnd.openxmlformats-officedocument.drawingml.chart+xml" PartName="/ppt/charts/chart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2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1050" userDrawn="1">
          <p15:clr>
            <a:srgbClr val="A4A3A4"/>
          </p15:clr>
        </p15:guide>
        <p15:guide id="3" pos="3137" userDrawn="1">
          <p15:clr>
            <a:srgbClr val="A4A3A4"/>
          </p15:clr>
        </p15:guide>
        <p15:guide id="4" orient="horz" pos="157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6" pos="44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26B"/>
    <a:srgbClr val="0E55A3"/>
    <a:srgbClr val="D9DFE7"/>
    <a:srgbClr val="16D880"/>
    <a:srgbClr val="B0BCCC"/>
    <a:srgbClr val="F2F2F2"/>
    <a:srgbClr val="8497B0"/>
    <a:srgbClr val="0E8C53"/>
    <a:srgbClr val="4A2C7B"/>
    <a:srgbClr val="0EE0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236" y="96"/>
      </p:cViewPr>
      <p:guideLst>
        <p:guide orient="horz" pos="3680"/>
        <p:guide pos="1050"/>
        <p:guide pos="3137"/>
        <p:guide orient="horz" pos="1570"/>
        <p:guide pos="6539"/>
        <p:guide pos="44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5;&#1086;&#1083;&#1100;&#1097;&#1072;\Kernel\Data%20science\&#1054;&#1082;&#1090;&#1103;&#1073;&#1088;&#1100;&#1050;&#1077;&#1088;&#1085;&#1077;&#1083;\&#1053;&#1080;&#1090;&#1082;&#1080;%20&#1075;&#1088;&#1072;&#1092;&#1080;&#1082;&#1072;%20&#1087;&#1086;&#1077;&#1079;&#1076;&#1072;\&#1051;&#1072;&#1079;&#1086;&#1088;&#1082;&#1080;%20&#1057;&#1055;&#1057;%20&#1086;&#1073;&#1088;&#1086;&#1073;\Time%20travel%20oct%20Laz_2019%20visual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5;&#1086;&#1083;&#1100;&#1097;&#1072;\Kernel\Data%20science\&#1087;&#1088;&#1077;&#1079;&#1077;&#1085;&#1090;&#1072;&#1094;&#1110;&#1103;%20PSR\Kernel%20&#1086;&#1073;&#1086;&#1088;&#1086;&#1090;_.xlsx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D:\&#1055;&#1086;&#1083;&#1100;&#1097;&#1072;\Kernel\Data%20science\&#1087;&#1088;&#1077;&#1079;&#1077;&#1085;&#1090;&#1072;&#1094;&#1110;&#1103;%20PSR\Kernel%20&#1086;&#1073;&#1086;&#1088;&#1086;&#1090;_.xlsx" TargetMode="External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Лист1!$C$19</c:f>
              <c:strCache>
                <c:ptCount val="1"/>
                <c:pt idx="0">
                  <c:v>в русі</c:v>
                </c:pt>
              </c:strCache>
            </c:strRef>
          </c:tx>
          <c:spPr>
            <a:solidFill>
              <a:srgbClr val="0E55A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Лист1!$B$20:$B$30</c:f>
              <c:strCache>
                <c:ptCount val="11"/>
                <c:pt idx="0">
                  <c:v>2007 рік</c:v>
                </c:pt>
                <c:pt idx="1">
                  <c:v>2011 рік</c:v>
                </c:pt>
                <c:pt idx="2">
                  <c:v>2012 рік</c:v>
                </c:pt>
                <c:pt idx="3">
                  <c:v>2013 рік</c:v>
                </c:pt>
                <c:pt idx="4">
                  <c:v>2014 рік</c:v>
                </c:pt>
                <c:pt idx="5">
                  <c:v>2015 рік</c:v>
                </c:pt>
                <c:pt idx="6">
                  <c:v>2016 рік</c:v>
                </c:pt>
                <c:pt idx="7">
                  <c:v>2017 рік</c:v>
                </c:pt>
                <c:pt idx="8">
                  <c:v>2018 рік</c:v>
                </c:pt>
                <c:pt idx="9">
                  <c:v>2019 рік</c:v>
                </c:pt>
                <c:pt idx="10">
                  <c:v>2020* рік</c:v>
                </c:pt>
              </c:strCache>
            </c:strRef>
          </c:cat>
          <c:val>
            <c:numRef>
              <c:f>Лист1!$C$20:$C$30</c:f>
              <c:numCache>
                <c:formatCode>General</c:formatCode>
                <c:ptCount val="11"/>
                <c:pt idx="0">
                  <c:v>19.489999999999998</c:v>
                </c:pt>
                <c:pt idx="1">
                  <c:v>22.42</c:v>
                </c:pt>
                <c:pt idx="2">
                  <c:v>22.85</c:v>
                </c:pt>
                <c:pt idx="3">
                  <c:v>21.24</c:v>
                </c:pt>
                <c:pt idx="4">
                  <c:v>22.54</c:v>
                </c:pt>
                <c:pt idx="5">
                  <c:v>23.69</c:v>
                </c:pt>
                <c:pt idx="6">
                  <c:v>24.03</c:v>
                </c:pt>
                <c:pt idx="7">
                  <c:v>24.88</c:v>
                </c:pt>
                <c:pt idx="8">
                  <c:v>27.04</c:v>
                </c:pt>
                <c:pt idx="9">
                  <c:v>28.61</c:v>
                </c:pt>
                <c:pt idx="10">
                  <c:v>26.85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42-4ECF-BF6C-D00C7EFEAC9E}"/>
            </c:ext>
          </c:extLst>
        </c:ser>
        <c:ser>
          <c:idx val="1"/>
          <c:order val="1"/>
          <c:tx>
            <c:strRef>
              <c:f>Лист1!$D$19</c:f>
              <c:strCache>
                <c:ptCount val="1"/>
                <c:pt idx="0">
                  <c:v>на технічних станціях </c:v>
                </c:pt>
              </c:strCache>
            </c:strRef>
          </c:tx>
          <c:spPr>
            <a:solidFill>
              <a:srgbClr val="12B26B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Лист1!$B$20:$B$30</c:f>
              <c:strCache>
                <c:ptCount val="11"/>
                <c:pt idx="0">
                  <c:v>2007 рік</c:v>
                </c:pt>
                <c:pt idx="1">
                  <c:v>2011 рік</c:v>
                </c:pt>
                <c:pt idx="2">
                  <c:v>2012 рік</c:v>
                </c:pt>
                <c:pt idx="3">
                  <c:v>2013 рік</c:v>
                </c:pt>
                <c:pt idx="4">
                  <c:v>2014 рік</c:v>
                </c:pt>
                <c:pt idx="5">
                  <c:v>2015 рік</c:v>
                </c:pt>
                <c:pt idx="6">
                  <c:v>2016 рік</c:v>
                </c:pt>
                <c:pt idx="7">
                  <c:v>2017 рік</c:v>
                </c:pt>
                <c:pt idx="8">
                  <c:v>2018 рік</c:v>
                </c:pt>
                <c:pt idx="9">
                  <c:v>2019 рік</c:v>
                </c:pt>
                <c:pt idx="10">
                  <c:v>2020* рік</c:v>
                </c:pt>
              </c:strCache>
            </c:strRef>
          </c:cat>
          <c:val>
            <c:numRef>
              <c:f>Лист1!$D$20:$D$30</c:f>
              <c:numCache>
                <c:formatCode>General</c:formatCode>
                <c:ptCount val="11"/>
                <c:pt idx="0">
                  <c:v>63.798204869999999</c:v>
                </c:pt>
                <c:pt idx="1">
                  <c:v>60.847919480000002</c:v>
                </c:pt>
                <c:pt idx="2">
                  <c:v>66.269439210000002</c:v>
                </c:pt>
                <c:pt idx="3">
                  <c:v>66.522820820000007</c:v>
                </c:pt>
                <c:pt idx="4">
                  <c:v>80.345830129999996</c:v>
                </c:pt>
                <c:pt idx="5">
                  <c:v>97.713796619999997</c:v>
                </c:pt>
                <c:pt idx="6">
                  <c:v>85.712416289999993</c:v>
                </c:pt>
                <c:pt idx="7">
                  <c:v>95.618960729999998</c:v>
                </c:pt>
                <c:pt idx="8">
                  <c:v>110.2781087</c:v>
                </c:pt>
                <c:pt idx="9">
                  <c:v>117.31077550000001</c:v>
                </c:pt>
                <c:pt idx="10">
                  <c:v>93.555000000000007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F42-4ECF-BF6C-D00C7EFEAC9E}"/>
            </c:ext>
          </c:extLst>
        </c:ser>
        <c:ser>
          <c:idx val="2"/>
          <c:order val="2"/>
          <c:tx>
            <c:strRef>
              <c:f>Лист1!$E$19</c:f>
              <c:strCache>
                <c:ptCount val="1"/>
                <c:pt idx="0">
                  <c:v>під вантажними операціями</c:v>
                </c:pt>
              </c:strCache>
            </c:strRef>
          </c:tx>
          <c:spPr>
            <a:solidFill>
              <a:srgbClr val="8497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Лист1!$B$20:$B$30</c:f>
              <c:strCache>
                <c:ptCount val="11"/>
                <c:pt idx="0">
                  <c:v>2007 рік</c:v>
                </c:pt>
                <c:pt idx="1">
                  <c:v>2011 рік</c:v>
                </c:pt>
                <c:pt idx="2">
                  <c:v>2012 рік</c:v>
                </c:pt>
                <c:pt idx="3">
                  <c:v>2013 рік</c:v>
                </c:pt>
                <c:pt idx="4">
                  <c:v>2014 рік</c:v>
                </c:pt>
                <c:pt idx="5">
                  <c:v>2015 рік</c:v>
                </c:pt>
                <c:pt idx="6">
                  <c:v>2016 рік</c:v>
                </c:pt>
                <c:pt idx="7">
                  <c:v>2017 рік</c:v>
                </c:pt>
                <c:pt idx="8">
                  <c:v>2018 рік</c:v>
                </c:pt>
                <c:pt idx="9">
                  <c:v>2019 рік</c:v>
                </c:pt>
                <c:pt idx="10">
                  <c:v>2020* рік</c:v>
                </c:pt>
              </c:strCache>
            </c:strRef>
          </c:cat>
          <c:val>
            <c:numRef>
              <c:f>Лист1!$E$20:$E$30</c:f>
              <c:numCache>
                <c:formatCode>General</c:formatCode>
                <c:ptCount val="11"/>
                <c:pt idx="0">
                  <c:v>56.87</c:v>
                </c:pt>
                <c:pt idx="1">
                  <c:v>57.13</c:v>
                </c:pt>
                <c:pt idx="2">
                  <c:v>58.48</c:v>
                </c:pt>
                <c:pt idx="3">
                  <c:v>93.44</c:v>
                </c:pt>
                <c:pt idx="4">
                  <c:v>104.95</c:v>
                </c:pt>
                <c:pt idx="5">
                  <c:v>109</c:v>
                </c:pt>
                <c:pt idx="6">
                  <c:v>100.01</c:v>
                </c:pt>
                <c:pt idx="7">
                  <c:v>101.74</c:v>
                </c:pt>
                <c:pt idx="8">
                  <c:v>111.08</c:v>
                </c:pt>
                <c:pt idx="9">
                  <c:v>86.4</c:v>
                </c:pt>
                <c:pt idx="10">
                  <c:v>67.28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42-4ECF-BF6C-D00C7EFEAC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overlap val="100"/>
        <c:axId val="436702032"/>
        <c:axId val="438261408"/>
      </c:barChart>
      <c:catAx>
        <c:axId val="436702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UA"/>
          </a:p>
        </c:txPr>
        <c:crossAx val="438261408"/>
        <c:crosses val="autoZero"/>
        <c:auto val="1"/>
        <c:lblAlgn val="ctr"/>
        <c:lblOffset val="100"/>
        <c:noMultiLvlLbl val="0"/>
      </c:catAx>
      <c:valAx>
        <c:axId val="438261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UA"/>
          </a:p>
        </c:txPr>
        <c:crossAx val="436702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ru-UA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E55A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12B26B"/>
              </a:solidFill>
            </c:spPr>
            <c:extLst>
              <c:ext xmlns:c16="http://schemas.microsoft.com/office/drawing/2014/chart" uri="{C3380CC4-5D6E-409C-BE32-E72D297353CC}">
                <c16:uniqueId val="{00000002-5F82-4F55-9E75-300CC527862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5F82-4F55-9E75-300CC527862A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200" b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5F82-4F55-9E75-300CC527862A}"/>
                </c:ext>
              </c:extLst>
            </c:dLbl>
            <c:dLbl>
              <c:idx val="1"/>
              <c:spPr/>
              <c:txPr>
                <a:bodyPr/>
                <a:lstStyle/>
                <a:p>
                  <a:pPr>
                    <a:defRPr sz="1200" b="1"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defRPr>
                  </a:pPr>
                  <a:endParaRPr lang="ru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F82-4F55-9E75-300CC5278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Довідки!$H$22:$H$23</c:f>
              <c:strCache>
                <c:ptCount val="2"/>
                <c:pt idx="0">
                  <c:v>діючий варіант</c:v>
                </c:pt>
                <c:pt idx="1">
                  <c:v>варіант, що пропонується</c:v>
                </c:pt>
              </c:strCache>
            </c:strRef>
          </c:cat>
          <c:val>
            <c:numRef>
              <c:f>Довідки!$I$22:$I$23</c:f>
              <c:numCache>
                <c:formatCode>General</c:formatCode>
                <c:ptCount val="2"/>
                <c:pt idx="0">
                  <c:v>33.22</c:v>
                </c:pt>
                <c:pt idx="1">
                  <c:v>22.66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82-4F55-9E75-300CC5278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089792"/>
        <c:axId val="53091328"/>
      </c:barChart>
      <c:catAx>
        <c:axId val="530897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UA"/>
          </a:p>
        </c:txPr>
        <c:crossAx val="53091328"/>
        <c:crosses val="autoZero"/>
        <c:auto val="1"/>
        <c:lblAlgn val="ctr"/>
        <c:lblOffset val="100"/>
        <c:noMultiLvlLbl val="0"/>
      </c:catAx>
      <c:valAx>
        <c:axId val="53091328"/>
        <c:scaling>
          <c:orientation val="minMax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crossAx val="530897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16D880"/>
            </a:solidFill>
            <a:ln>
              <a:noFill/>
            </a:ln>
          </c:spPr>
          <c:dPt>
            <c:idx val="0"/>
            <c:bubble3D val="0"/>
            <c:spPr>
              <a:solidFill>
                <a:srgbClr val="F2F2F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EB-4B48-A356-1D6021D4AB97}"/>
              </c:ext>
            </c:extLst>
          </c:dPt>
          <c:dPt>
            <c:idx val="1"/>
            <c:bubble3D val="0"/>
            <c:spPr>
              <a:solidFill>
                <a:srgbClr val="12B26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EB-4B48-A356-1D6021D4AB97}"/>
              </c:ext>
            </c:extLst>
          </c:dPt>
          <c:val>
            <c:numRef>
              <c:f>Лист1!$B$35:$B$36</c:f>
              <c:numCache>
                <c:formatCode>General</c:formatCode>
                <c:ptCount val="2"/>
                <c:pt idx="0">
                  <c:v>37.89</c:v>
                </c:pt>
                <c:pt idx="1">
                  <c:v>62.11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EB-4B48-A356-1D6021D4A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2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'матлаб oct+nov All (2)'!$D$45</c:f>
              <c:strCache>
                <c:ptCount val="1"/>
                <c:pt idx="0">
                  <c:v>марш 1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33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(2)'!$D$46:$D$52</c:f>
              <c:numCache>
                <c:formatCode>General</c:formatCode>
                <c:ptCount val="7"/>
                <c:pt idx="0">
                  <c:v>0</c:v>
                </c:pt>
                <c:pt idx="1">
                  <c:v>1.4666666666666699</c:v>
                </c:pt>
                <c:pt idx="2">
                  <c:v>9.8000000000000007</c:v>
                </c:pt>
                <c:pt idx="3">
                  <c:v>11.4333333333333</c:v>
                </c:pt>
                <c:pt idx="4">
                  <c:v>14.033333333333299</c:v>
                </c:pt>
                <c:pt idx="5">
                  <c:v>16.966666666666701</c:v>
                </c:pt>
                <c:pt idx="6">
                  <c:v>25.95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32-47DF-8369-D267F5E4D6E7}"/>
            </c:ext>
          </c:extLst>
        </c:ser>
        <c:ser>
          <c:idx val="1"/>
          <c:order val="1"/>
          <c:tx>
            <c:strRef>
              <c:f>'матлаб oct+nov All (2)'!$E$45</c:f>
              <c:strCache>
                <c:ptCount val="1"/>
                <c:pt idx="0">
                  <c:v>марш 2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3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(2)'!$E$46:$E$52</c:f>
              <c:numCache>
                <c:formatCode>General</c:formatCode>
                <c:ptCount val="7"/>
                <c:pt idx="0">
                  <c:v>0</c:v>
                </c:pt>
                <c:pt idx="1">
                  <c:v>2.06666666666667</c:v>
                </c:pt>
                <c:pt idx="2">
                  <c:v>7.15</c:v>
                </c:pt>
                <c:pt idx="3">
                  <c:v>12.016666666666699</c:v>
                </c:pt>
                <c:pt idx="4">
                  <c:v>13.8333333333333</c:v>
                </c:pt>
                <c:pt idx="5">
                  <c:v>18.316666666666698</c:v>
                </c:pt>
                <c:pt idx="6">
                  <c:v>27.683333333333302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32-47DF-8369-D267F5E4D6E7}"/>
            </c:ext>
          </c:extLst>
        </c:ser>
        <c:ser>
          <c:idx val="2"/>
          <c:order val="2"/>
          <c:tx>
            <c:strRef>
              <c:f>'матлаб oct+nov All (2)'!$F$45</c:f>
              <c:strCache>
                <c:ptCount val="1"/>
                <c:pt idx="0">
                  <c:v>марш 3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39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(2)'!$F$46:$F$52</c:f>
              <c:numCache>
                <c:formatCode>General</c:formatCode>
                <c:ptCount val="7"/>
                <c:pt idx="0">
                  <c:v>0</c:v>
                </c:pt>
                <c:pt idx="1">
                  <c:v>1.4166666666666701</c:v>
                </c:pt>
                <c:pt idx="2">
                  <c:v>5.25</c:v>
                </c:pt>
                <c:pt idx="3">
                  <c:v>7.1</c:v>
                </c:pt>
                <c:pt idx="4">
                  <c:v>9.18333333333333</c:v>
                </c:pt>
                <c:pt idx="5">
                  <c:v>16.383333333333301</c:v>
                </c:pt>
                <c:pt idx="6">
                  <c:v>28.183333333333302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32-47DF-8369-D267F5E4D6E7}"/>
            </c:ext>
          </c:extLst>
        </c:ser>
        <c:ser>
          <c:idx val="3"/>
          <c:order val="3"/>
          <c:tx>
            <c:strRef>
              <c:f>'матлаб oct+nov All (2)'!$G$45</c:f>
              <c:strCache>
                <c:ptCount val="1"/>
                <c:pt idx="0">
                  <c:v>марш 4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42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(2)'!$G$46:$G$52</c:f>
              <c:numCache>
                <c:formatCode>General</c:formatCode>
                <c:ptCount val="7"/>
                <c:pt idx="0">
                  <c:v>0</c:v>
                </c:pt>
                <c:pt idx="1">
                  <c:v>2</c:v>
                </c:pt>
                <c:pt idx="2">
                  <c:v>7.0833333333333304</c:v>
                </c:pt>
                <c:pt idx="3">
                  <c:v>10.65</c:v>
                </c:pt>
                <c:pt idx="4">
                  <c:v>12.5833333333333</c:v>
                </c:pt>
                <c:pt idx="5">
                  <c:v>17.183333333333302</c:v>
                </c:pt>
                <c:pt idx="6">
                  <c:v>32.183333333333302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32-47DF-8369-D267F5E4D6E7}"/>
            </c:ext>
          </c:extLst>
        </c:ser>
        <c:ser>
          <c:idx val="4"/>
          <c:order val="4"/>
          <c:tx>
            <c:strRef>
              <c:f>'матлаб oct+nov All (2)'!$H$45</c:f>
              <c:strCache>
                <c:ptCount val="1"/>
                <c:pt idx="0">
                  <c:v>марш 5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4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(2)'!$H$46:$H$52</c:f>
              <c:numCache>
                <c:formatCode>General</c:formatCode>
                <c:ptCount val="7"/>
                <c:pt idx="0">
                  <c:v>0</c:v>
                </c:pt>
                <c:pt idx="1">
                  <c:v>1.56666666666667</c:v>
                </c:pt>
                <c:pt idx="2">
                  <c:v>5.4833333333333298</c:v>
                </c:pt>
                <c:pt idx="3">
                  <c:v>6.81666666666667</c:v>
                </c:pt>
                <c:pt idx="4">
                  <c:v>9.4</c:v>
                </c:pt>
                <c:pt idx="5">
                  <c:v>14.4333333333333</c:v>
                </c:pt>
                <c:pt idx="6">
                  <c:v>23.483333333333299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32-47DF-8369-D267F5E4D6E7}"/>
            </c:ext>
          </c:extLst>
        </c:ser>
        <c:ser>
          <c:idx val="5"/>
          <c:order val="5"/>
          <c:tx>
            <c:strRef>
              <c:f>'матлаб oct+nov All (2)'!$I$45</c:f>
              <c:strCache>
                <c:ptCount val="1"/>
                <c:pt idx="0">
                  <c:v>марш 6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48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(2)'!$I$46:$I$52</c:f>
              <c:numCache>
                <c:formatCode>General</c:formatCode>
                <c:ptCount val="7"/>
                <c:pt idx="0">
                  <c:v>0</c:v>
                </c:pt>
                <c:pt idx="1">
                  <c:v>3.0333333333333301</c:v>
                </c:pt>
                <c:pt idx="2">
                  <c:v>8.0833333333333304</c:v>
                </c:pt>
                <c:pt idx="3">
                  <c:v>9.6999999999999993</c:v>
                </c:pt>
                <c:pt idx="4">
                  <c:v>12.1666666666667</c:v>
                </c:pt>
                <c:pt idx="5">
                  <c:v>17.383333333333301</c:v>
                </c:pt>
                <c:pt idx="6">
                  <c:v>34.3333333333333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32-47DF-8369-D267F5E4D6E7}"/>
            </c:ext>
          </c:extLst>
        </c:ser>
        <c:ser>
          <c:idx val="6"/>
          <c:order val="6"/>
          <c:tx>
            <c:strRef>
              <c:f>'матлаб oct+nov All (2)'!$J$45</c:f>
              <c:strCache>
                <c:ptCount val="1"/>
                <c:pt idx="0">
                  <c:v>марш 7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51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(2)'!$J$46:$J$52</c:f>
              <c:numCache>
                <c:formatCode>General</c:formatCode>
                <c:ptCount val="7"/>
                <c:pt idx="0">
                  <c:v>0</c:v>
                </c:pt>
                <c:pt idx="1">
                  <c:v>1.3333333333333299</c:v>
                </c:pt>
                <c:pt idx="2">
                  <c:v>6</c:v>
                </c:pt>
                <c:pt idx="3">
                  <c:v>8.1</c:v>
                </c:pt>
                <c:pt idx="4">
                  <c:v>9.8000000000000007</c:v>
                </c:pt>
                <c:pt idx="5">
                  <c:v>12.716666666666701</c:v>
                </c:pt>
                <c:pt idx="6">
                  <c:v>24.3333333333333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032-47DF-8369-D267F5E4D6E7}"/>
            </c:ext>
          </c:extLst>
        </c:ser>
        <c:ser>
          <c:idx val="7"/>
          <c:order val="7"/>
          <c:tx>
            <c:strRef>
              <c:f>'матлаб oct+nov All (2)'!$K$45</c:f>
              <c:strCache>
                <c:ptCount val="1"/>
                <c:pt idx="0">
                  <c:v>марш 8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54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(2)'!$K$46:$K$52</c:f>
              <c:numCache>
                <c:formatCode>General</c:formatCode>
                <c:ptCount val="7"/>
                <c:pt idx="0">
                  <c:v>0</c:v>
                </c:pt>
                <c:pt idx="1">
                  <c:v>1.4166666666666701</c:v>
                </c:pt>
                <c:pt idx="2">
                  <c:v>5.9166666666666696</c:v>
                </c:pt>
                <c:pt idx="3">
                  <c:v>8.35</c:v>
                </c:pt>
                <c:pt idx="4">
                  <c:v>10.4166666666667</c:v>
                </c:pt>
                <c:pt idx="5">
                  <c:v>13.883333333333301</c:v>
                </c:pt>
                <c:pt idx="6">
                  <c:v>34.25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032-47DF-8369-D267F5E4D6E7}"/>
            </c:ext>
          </c:extLst>
        </c:ser>
        <c:ser>
          <c:idx val="8"/>
          <c:order val="8"/>
          <c:tx>
            <c:strRef>
              <c:f>'матлаб oct+nov All (2)'!$L$45</c:f>
              <c:strCache>
                <c:ptCount val="1"/>
                <c:pt idx="0">
                  <c:v>марш 9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5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'матлаб oct+nov All (2)'!$C$46:$C$52</c:f>
              <c:strCache>
                <c:ptCount val="7"/>
                <c:pt idx="0">
                  <c:v>Лазірки</c:v>
                </c:pt>
                <c:pt idx="1">
                  <c:v>Ромодан</c:v>
                </c:pt>
                <c:pt idx="2">
                  <c:v>Кременчук</c:v>
                </c:pt>
                <c:pt idx="3">
                  <c:v>Бурти</c:v>
                </c:pt>
                <c:pt idx="4">
                  <c:v>Знамянка</c:v>
                </c:pt>
                <c:pt idx="5">
                  <c:v>Помічна</c:v>
                </c:pt>
                <c:pt idx="6">
                  <c:v>ЧОРНОМОРСЬК-ПОРТ Е</c:v>
                </c:pt>
              </c:strCache>
            </c:strRef>
          </c:cat>
          <c:val>
            <c:numRef>
              <c:f>'матлаб oct+nov All (2)'!$L$46:$L$52</c:f>
              <c:numCache>
                <c:formatCode>General</c:formatCode>
                <c:ptCount val="7"/>
                <c:pt idx="0">
                  <c:v>0</c:v>
                </c:pt>
                <c:pt idx="1">
                  <c:v>2.25</c:v>
                </c:pt>
                <c:pt idx="2">
                  <c:v>7.1666666666666696</c:v>
                </c:pt>
                <c:pt idx="3">
                  <c:v>9.4499999999999993</c:v>
                </c:pt>
                <c:pt idx="4">
                  <c:v>11.133333333333301</c:v>
                </c:pt>
                <c:pt idx="5">
                  <c:v>15.716666666666701</c:v>
                </c:pt>
                <c:pt idx="6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032-47DF-8369-D267F5E4D6E7}"/>
            </c:ext>
          </c:extLst>
        </c:ser>
        <c:ser>
          <c:idx val="9"/>
          <c:order val="9"/>
          <c:tx>
            <c:strRef>
              <c:f>'матлаб oct+nov All (2)'!$M$45</c:f>
              <c:strCache>
                <c:ptCount val="1"/>
                <c:pt idx="0">
                  <c:v>марш 10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6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(2)'!$M$46:$M$52</c:f>
              <c:numCache>
                <c:formatCode>General</c:formatCode>
                <c:ptCount val="7"/>
                <c:pt idx="0">
                  <c:v>0</c:v>
                </c:pt>
                <c:pt idx="1">
                  <c:v>1.6666666666666701</c:v>
                </c:pt>
                <c:pt idx="2">
                  <c:v>6.43333333333333</c:v>
                </c:pt>
                <c:pt idx="3">
                  <c:v>9.5833333333333304</c:v>
                </c:pt>
                <c:pt idx="4">
                  <c:v>11.5833333333333</c:v>
                </c:pt>
                <c:pt idx="5">
                  <c:v>15.6666666666667</c:v>
                </c:pt>
                <c:pt idx="6">
                  <c:v>26.25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032-47DF-8369-D267F5E4D6E7}"/>
            </c:ext>
          </c:extLst>
        </c:ser>
        <c:ser>
          <c:idx val="10"/>
          <c:order val="10"/>
          <c:tx>
            <c:strRef>
              <c:f>'матлаб oct+nov All (2)'!$N$45</c:f>
              <c:strCache>
                <c:ptCount val="1"/>
                <c:pt idx="0">
                  <c:v>марш 11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63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(2)'!$N$46:$N$52</c:f>
              <c:numCache>
                <c:formatCode>General</c:formatCode>
                <c:ptCount val="7"/>
                <c:pt idx="0">
                  <c:v>0</c:v>
                </c:pt>
                <c:pt idx="1">
                  <c:v>1.8333333333333299</c:v>
                </c:pt>
                <c:pt idx="2">
                  <c:v>8.25</c:v>
                </c:pt>
                <c:pt idx="3">
                  <c:v>10.8</c:v>
                </c:pt>
                <c:pt idx="4">
                  <c:v>12.516666666666699</c:v>
                </c:pt>
                <c:pt idx="5">
                  <c:v>16.3</c:v>
                </c:pt>
                <c:pt idx="6">
                  <c:v>27.3333333333333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4032-47DF-8369-D267F5E4D6E7}"/>
            </c:ext>
          </c:extLst>
        </c:ser>
        <c:ser>
          <c:idx val="11"/>
          <c:order val="11"/>
          <c:tx>
            <c:strRef>
              <c:f>'матлаб oct+nov All (2)'!$O$45</c:f>
              <c:strCache>
                <c:ptCount val="1"/>
                <c:pt idx="0">
                  <c:v>марш 12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6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(2)'!$O$46:$O$52</c:f>
              <c:numCache>
                <c:formatCode>General</c:formatCode>
                <c:ptCount val="7"/>
                <c:pt idx="0">
                  <c:v>0</c:v>
                </c:pt>
                <c:pt idx="1">
                  <c:v>2.5833333333333299</c:v>
                </c:pt>
                <c:pt idx="2">
                  <c:v>7.6666666666666696</c:v>
                </c:pt>
                <c:pt idx="3">
                  <c:v>12.616666666666699</c:v>
                </c:pt>
                <c:pt idx="4">
                  <c:v>14.75</c:v>
                </c:pt>
                <c:pt idx="5">
                  <c:v>19.116666666666699</c:v>
                </c:pt>
                <c:pt idx="6">
                  <c:v>29.8333333333333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4032-47DF-8369-D267F5E4D6E7}"/>
            </c:ext>
          </c:extLst>
        </c:ser>
        <c:ser>
          <c:idx val="12"/>
          <c:order val="12"/>
          <c:tx>
            <c:strRef>
              <c:f>'матлаб oct+nov All (2)'!$P$45</c:f>
              <c:strCache>
                <c:ptCount val="1"/>
                <c:pt idx="0">
                  <c:v>марш 13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69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(2)'!$P$46:$P$52</c:f>
              <c:numCache>
                <c:formatCode>General</c:formatCode>
                <c:ptCount val="7"/>
                <c:pt idx="0">
                  <c:v>0</c:v>
                </c:pt>
                <c:pt idx="1">
                  <c:v>1.7166666666666699</c:v>
                </c:pt>
                <c:pt idx="2">
                  <c:v>6.2333333333333298</c:v>
                </c:pt>
                <c:pt idx="3">
                  <c:v>12.9</c:v>
                </c:pt>
                <c:pt idx="4">
                  <c:v>14.766666666666699</c:v>
                </c:pt>
                <c:pt idx="5">
                  <c:v>20.25</c:v>
                </c:pt>
                <c:pt idx="6">
                  <c:v>31.25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032-47DF-8369-D267F5E4D6E7}"/>
            </c:ext>
          </c:extLst>
        </c:ser>
        <c:ser>
          <c:idx val="13"/>
          <c:order val="13"/>
          <c:tx>
            <c:strRef>
              <c:f>'матлаб oct+nov All (2)'!$Q$45</c:f>
              <c:strCache>
                <c:ptCount val="1"/>
                <c:pt idx="0">
                  <c:v>марш 14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72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(2)'!$Q$46:$Q$52</c:f>
              <c:numCache>
                <c:formatCode>General</c:formatCode>
                <c:ptCount val="7"/>
                <c:pt idx="0">
                  <c:v>0</c:v>
                </c:pt>
                <c:pt idx="1">
                  <c:v>1.7166666666666699</c:v>
                </c:pt>
                <c:pt idx="2">
                  <c:v>4.9666666666666703</c:v>
                </c:pt>
                <c:pt idx="3">
                  <c:v>9.4666666666666703</c:v>
                </c:pt>
                <c:pt idx="4">
                  <c:v>11.716666666666701</c:v>
                </c:pt>
                <c:pt idx="5">
                  <c:v>15.766666666666699</c:v>
                </c:pt>
                <c:pt idx="6">
                  <c:v>24.6666666666667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032-47DF-8369-D267F5E4D6E7}"/>
            </c:ext>
          </c:extLst>
        </c:ser>
        <c:ser>
          <c:idx val="15"/>
          <c:order val="14"/>
          <c:tx>
            <c:strRef>
              <c:f>'матлаб oct+nov All (2)'!$R$45</c:f>
              <c:strCache>
                <c:ptCount val="1"/>
                <c:pt idx="0">
                  <c:v>марш 15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78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(2)'!$R$46:$R$52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5.31666666666667</c:v>
                </c:pt>
                <c:pt idx="3">
                  <c:v>7.9833333333333298</c:v>
                </c:pt>
                <c:pt idx="4">
                  <c:v>9.81666666666667</c:v>
                </c:pt>
                <c:pt idx="5">
                  <c:v>12.616666666666699</c:v>
                </c:pt>
                <c:pt idx="6">
                  <c:v>21.933333333333302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4032-47DF-8369-D267F5E4D6E7}"/>
            </c:ext>
          </c:extLst>
        </c:ser>
        <c:ser>
          <c:idx val="16"/>
          <c:order val="15"/>
          <c:tx>
            <c:strRef>
              <c:f>'матлаб oct+nov All (2)'!$S$45</c:f>
              <c:strCache>
                <c:ptCount val="1"/>
                <c:pt idx="0">
                  <c:v>марш 16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81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(2)'!$R$46:$R$52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5.31666666666667</c:v>
                </c:pt>
                <c:pt idx="3">
                  <c:v>7.9833333333333298</c:v>
                </c:pt>
                <c:pt idx="4">
                  <c:v>9.81666666666667</c:v>
                </c:pt>
                <c:pt idx="5">
                  <c:v>12.616666666666699</c:v>
                </c:pt>
                <c:pt idx="6">
                  <c:v>21.933333333333302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4032-47DF-8369-D267F5E4D6E7}"/>
            </c:ext>
          </c:extLst>
        </c:ser>
        <c:ser>
          <c:idx val="17"/>
          <c:order val="16"/>
          <c:tx>
            <c:strRef>
              <c:f>'матлаб oct+nov All (2)'!$T$45</c:f>
              <c:strCache>
                <c:ptCount val="1"/>
                <c:pt idx="0">
                  <c:v>марш 17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84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(2)'!$T$46:$T$52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5.2833333333333297</c:v>
                </c:pt>
                <c:pt idx="3">
                  <c:v>7.06666666666667</c:v>
                </c:pt>
                <c:pt idx="4">
                  <c:v>8.9166666666666696</c:v>
                </c:pt>
                <c:pt idx="5">
                  <c:v>13.45</c:v>
                </c:pt>
                <c:pt idx="6">
                  <c:v>22.1666666666667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4032-47DF-8369-D267F5E4D6E7}"/>
            </c:ext>
          </c:extLst>
        </c:ser>
        <c:ser>
          <c:idx val="18"/>
          <c:order val="17"/>
          <c:tx>
            <c:strRef>
              <c:f>'матлаб oct+nov All (2)'!$U$45</c:f>
              <c:strCache>
                <c:ptCount val="1"/>
                <c:pt idx="0">
                  <c:v>марш 18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8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(2)'!$U$46:$U$52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5.5</c:v>
                </c:pt>
                <c:pt idx="3">
                  <c:v>7.2666666666666702</c:v>
                </c:pt>
                <c:pt idx="4">
                  <c:v>9.9166666666666696</c:v>
                </c:pt>
                <c:pt idx="5">
                  <c:v>13.75</c:v>
                </c:pt>
                <c:pt idx="6">
                  <c:v>23.133333333333301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4032-47DF-8369-D267F5E4D6E7}"/>
            </c:ext>
          </c:extLst>
        </c:ser>
        <c:ser>
          <c:idx val="19"/>
          <c:order val="18"/>
          <c:tx>
            <c:strRef>
              <c:f>'матлаб oct+nov All (2)'!$V$45</c:f>
              <c:strCache>
                <c:ptCount val="1"/>
                <c:pt idx="0">
                  <c:v>марш 19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9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(2)'!$V$46:$V$52</c:f>
              <c:numCache>
                <c:formatCode>General</c:formatCode>
                <c:ptCount val="7"/>
                <c:pt idx="0">
                  <c:v>0</c:v>
                </c:pt>
                <c:pt idx="1">
                  <c:v>1.35</c:v>
                </c:pt>
                <c:pt idx="2">
                  <c:v>5.05</c:v>
                </c:pt>
                <c:pt idx="3">
                  <c:v>7.5166666666666702</c:v>
                </c:pt>
                <c:pt idx="4">
                  <c:v>9.8833333333333293</c:v>
                </c:pt>
                <c:pt idx="5">
                  <c:v>14.3166666666667</c:v>
                </c:pt>
                <c:pt idx="6">
                  <c:v>25.216666666666701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4032-47DF-8369-D267F5E4D6E7}"/>
            </c:ext>
          </c:extLst>
        </c:ser>
        <c:ser>
          <c:idx val="20"/>
          <c:order val="19"/>
          <c:tx>
            <c:strRef>
              <c:f>'матлаб oct+nov All (2)'!$W$45</c:f>
              <c:strCache>
                <c:ptCount val="1"/>
                <c:pt idx="0">
                  <c:v>марш 20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93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(2)'!$W$46:$W$52</c:f>
              <c:numCache>
                <c:formatCode>General</c:formatCode>
                <c:ptCount val="7"/>
                <c:pt idx="0">
                  <c:v>0</c:v>
                </c:pt>
                <c:pt idx="1">
                  <c:v>1.2166666666666699</c:v>
                </c:pt>
                <c:pt idx="2">
                  <c:v>5.75</c:v>
                </c:pt>
                <c:pt idx="3">
                  <c:v>8.1666666666666696</c:v>
                </c:pt>
                <c:pt idx="4">
                  <c:v>10.0833333333333</c:v>
                </c:pt>
                <c:pt idx="5">
                  <c:v>15.366666666666699</c:v>
                </c:pt>
                <c:pt idx="6">
                  <c:v>24.45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032-47DF-8369-D267F5E4D6E7}"/>
            </c:ext>
          </c:extLst>
        </c:ser>
        <c:ser>
          <c:idx val="21"/>
          <c:order val="20"/>
          <c:tx>
            <c:strRef>
              <c:f>'матлаб oct+nov All (2)'!$X$45</c:f>
              <c:strCache>
                <c:ptCount val="1"/>
                <c:pt idx="0">
                  <c:v>марш 21</c:v>
                </c:pt>
              </c:strCache>
            </c:strRef>
          </c:tx>
          <c:spPr>
            <a:ln w="44450" cap="rnd" cmpd="sng" algn="ctr">
              <a:solidFill>
                <a:schemeClr val="accent1">
                  <a:shade val="9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(2)'!$X$46:$X$52</c:f>
              <c:numCache>
                <c:formatCode>General</c:formatCode>
                <c:ptCount val="7"/>
                <c:pt idx="0">
                  <c:v>0</c:v>
                </c:pt>
                <c:pt idx="1">
                  <c:v>1.3333333333333299</c:v>
                </c:pt>
                <c:pt idx="2">
                  <c:v>6.6666666666666696</c:v>
                </c:pt>
                <c:pt idx="3">
                  <c:v>8.5</c:v>
                </c:pt>
                <c:pt idx="4">
                  <c:v>10.3</c:v>
                </c:pt>
                <c:pt idx="5">
                  <c:v>14.8</c:v>
                </c:pt>
                <c:pt idx="6">
                  <c:v>34.6666666666667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4032-47DF-8369-D267F5E4D6E7}"/>
            </c:ext>
          </c:extLst>
        </c:ser>
        <c:ser>
          <c:idx val="22"/>
          <c:order val="21"/>
          <c:tx>
            <c:strRef>
              <c:f>'матлаб oct+nov All (2)'!$Y$45</c:f>
              <c:strCache>
                <c:ptCount val="1"/>
                <c:pt idx="0">
                  <c:v>марш 22</c:v>
                </c:pt>
              </c:strCache>
            </c:strRef>
          </c:tx>
          <c:spPr>
            <a:ln w="444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(2)'!$Y$46:$Y$52</c:f>
              <c:numCache>
                <c:formatCode>General</c:formatCode>
                <c:ptCount val="7"/>
                <c:pt idx="0">
                  <c:v>0</c:v>
                </c:pt>
                <c:pt idx="1">
                  <c:v>1.75</c:v>
                </c:pt>
                <c:pt idx="2">
                  <c:v>5.5</c:v>
                </c:pt>
                <c:pt idx="3">
                  <c:v>9.4666666666666703</c:v>
                </c:pt>
                <c:pt idx="4">
                  <c:v>11.216666666666701</c:v>
                </c:pt>
                <c:pt idx="5">
                  <c:v>15.633333333333301</c:v>
                </c:pt>
                <c:pt idx="6">
                  <c:v>27.866666666666699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4032-47DF-8369-D267F5E4D6E7}"/>
            </c:ext>
          </c:extLst>
        </c:ser>
        <c:ser>
          <c:idx val="23"/>
          <c:order val="22"/>
          <c:tx>
            <c:strRef>
              <c:f>'матлаб oct+nov All (2)'!$Z$45</c:f>
              <c:strCache>
                <c:ptCount val="1"/>
                <c:pt idx="0">
                  <c:v>марш 23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9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(2)'!$Z$46:$Z$52</c:f>
              <c:numCache>
                <c:formatCode>General</c:formatCode>
                <c:ptCount val="7"/>
                <c:pt idx="0">
                  <c:v>0</c:v>
                </c:pt>
                <c:pt idx="1">
                  <c:v>1.4166666666666701</c:v>
                </c:pt>
                <c:pt idx="2">
                  <c:v>9.38333333333334</c:v>
                </c:pt>
                <c:pt idx="3">
                  <c:v>12.6833333333333</c:v>
                </c:pt>
                <c:pt idx="4">
                  <c:v>14.533333333333299</c:v>
                </c:pt>
                <c:pt idx="5">
                  <c:v>17.25</c:v>
                </c:pt>
                <c:pt idx="6">
                  <c:v>26.3333333333333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6-4032-47DF-8369-D267F5E4D6E7}"/>
            </c:ext>
          </c:extLst>
        </c:ser>
        <c:ser>
          <c:idx val="24"/>
          <c:order val="23"/>
          <c:tx>
            <c:strRef>
              <c:f>'матлаб oct+nov All (2)'!$AA$45</c:f>
              <c:strCache>
                <c:ptCount val="1"/>
                <c:pt idx="0">
                  <c:v>марш 24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94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(2)'!$AA$46:$AA$52</c:f>
              <c:numCache>
                <c:formatCode>General</c:formatCode>
                <c:ptCount val="7"/>
                <c:pt idx="0">
                  <c:v>0</c:v>
                </c:pt>
                <c:pt idx="1">
                  <c:v>1.8333333333333399</c:v>
                </c:pt>
                <c:pt idx="2">
                  <c:v>8.3333333333333393</c:v>
                </c:pt>
                <c:pt idx="3">
                  <c:v>14.1833333333333</c:v>
                </c:pt>
                <c:pt idx="4">
                  <c:v>16.0833333333333</c:v>
                </c:pt>
                <c:pt idx="5">
                  <c:v>18.8</c:v>
                </c:pt>
                <c:pt idx="6">
                  <c:v>40.0833333333333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4032-47DF-8369-D267F5E4D6E7}"/>
            </c:ext>
          </c:extLst>
        </c:ser>
        <c:ser>
          <c:idx val="25"/>
          <c:order val="24"/>
          <c:tx>
            <c:strRef>
              <c:f>'матлаб oct+nov All (2)'!$AB$45</c:f>
              <c:strCache>
                <c:ptCount val="1"/>
                <c:pt idx="0">
                  <c:v>марш 25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91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(2)'!$AB$46:$AB$52</c:f>
              <c:numCache>
                <c:formatCode>General</c:formatCode>
                <c:ptCount val="7"/>
                <c:pt idx="0">
                  <c:v>0</c:v>
                </c:pt>
                <c:pt idx="1">
                  <c:v>1.6</c:v>
                </c:pt>
                <c:pt idx="2">
                  <c:v>8.4166666666666607</c:v>
                </c:pt>
                <c:pt idx="3">
                  <c:v>12.766666666666699</c:v>
                </c:pt>
                <c:pt idx="4">
                  <c:v>14.6666666666667</c:v>
                </c:pt>
                <c:pt idx="5">
                  <c:v>18.9166666666667</c:v>
                </c:pt>
                <c:pt idx="6">
                  <c:v>29.55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4032-47DF-8369-D267F5E4D6E7}"/>
            </c:ext>
          </c:extLst>
        </c:ser>
        <c:ser>
          <c:idx val="26"/>
          <c:order val="25"/>
          <c:tx>
            <c:strRef>
              <c:f>'матлаб oct+nov All (2)'!$AC$45</c:f>
              <c:strCache>
                <c:ptCount val="1"/>
                <c:pt idx="0">
                  <c:v>марш 26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88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(2)'!$AC$46:$AC$52</c:f>
              <c:numCache>
                <c:formatCode>General</c:formatCode>
                <c:ptCount val="7"/>
                <c:pt idx="0">
                  <c:v>0</c:v>
                </c:pt>
                <c:pt idx="1">
                  <c:v>1.7666666666666699</c:v>
                </c:pt>
                <c:pt idx="2">
                  <c:v>8</c:v>
                </c:pt>
                <c:pt idx="3">
                  <c:v>12.0833333333333</c:v>
                </c:pt>
                <c:pt idx="4">
                  <c:v>14.5</c:v>
                </c:pt>
                <c:pt idx="5">
                  <c:v>17.55</c:v>
                </c:pt>
                <c:pt idx="6">
                  <c:v>29.4166666666667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4032-47DF-8369-D267F5E4D6E7}"/>
            </c:ext>
          </c:extLst>
        </c:ser>
        <c:ser>
          <c:idx val="27"/>
          <c:order val="26"/>
          <c:tx>
            <c:strRef>
              <c:f>'матлаб oct+nov All (2)'!$AD$45</c:f>
              <c:strCache>
                <c:ptCount val="1"/>
                <c:pt idx="0">
                  <c:v>марш 27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8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(2)'!$AD$46:$AD$52</c:f>
              <c:numCache>
                <c:formatCode>General</c:formatCode>
                <c:ptCount val="7"/>
                <c:pt idx="0">
                  <c:v>0</c:v>
                </c:pt>
                <c:pt idx="1">
                  <c:v>1.3333333333333399</c:v>
                </c:pt>
                <c:pt idx="2">
                  <c:v>13.25</c:v>
                </c:pt>
                <c:pt idx="3">
                  <c:v>18.733333333333299</c:v>
                </c:pt>
                <c:pt idx="4">
                  <c:v>20.9166666666667</c:v>
                </c:pt>
                <c:pt idx="5">
                  <c:v>25.816666666666698</c:v>
                </c:pt>
                <c:pt idx="6">
                  <c:v>35.5833333333333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032-47DF-8369-D267F5E4D6E7}"/>
            </c:ext>
          </c:extLst>
        </c:ser>
        <c:ser>
          <c:idx val="28"/>
          <c:order val="27"/>
          <c:tx>
            <c:strRef>
              <c:f>'матлаб oct+nov All (2)'!$AE$45</c:f>
              <c:strCache>
                <c:ptCount val="1"/>
                <c:pt idx="0">
                  <c:v>марш 28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82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(2)'!$AE$46:$AE$52</c:f>
              <c:numCache>
                <c:formatCode>General</c:formatCode>
                <c:ptCount val="7"/>
                <c:pt idx="0">
                  <c:v>0</c:v>
                </c:pt>
                <c:pt idx="1">
                  <c:v>1.3333333333333299</c:v>
                </c:pt>
                <c:pt idx="2">
                  <c:v>6.6666666666666599</c:v>
                </c:pt>
                <c:pt idx="3">
                  <c:v>14.05</c:v>
                </c:pt>
                <c:pt idx="4">
                  <c:v>15.8166666666667</c:v>
                </c:pt>
                <c:pt idx="5">
                  <c:v>19.5833333333333</c:v>
                </c:pt>
                <c:pt idx="6">
                  <c:v>32.9166666666667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4032-47DF-8369-D267F5E4D6E7}"/>
            </c:ext>
          </c:extLst>
        </c:ser>
        <c:ser>
          <c:idx val="29"/>
          <c:order val="28"/>
          <c:tx>
            <c:strRef>
              <c:f>'матлаб oct+nov All (2)'!$AF$45</c:f>
              <c:strCache>
                <c:ptCount val="1"/>
                <c:pt idx="0">
                  <c:v>марш 29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79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(2)'!$AF$46:$AF$52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7.7833333333333297</c:v>
                </c:pt>
                <c:pt idx="3">
                  <c:v>14.3166666666667</c:v>
                </c:pt>
                <c:pt idx="4">
                  <c:v>16.4166666666667</c:v>
                </c:pt>
                <c:pt idx="5">
                  <c:v>19.0833333333333</c:v>
                </c:pt>
                <c:pt idx="6">
                  <c:v>29.75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C-4032-47DF-8369-D267F5E4D6E7}"/>
            </c:ext>
          </c:extLst>
        </c:ser>
        <c:ser>
          <c:idx val="30"/>
          <c:order val="29"/>
          <c:tx>
            <c:strRef>
              <c:f>'матлаб oct+nov All (2)'!$AG$45</c:f>
              <c:strCache>
                <c:ptCount val="1"/>
                <c:pt idx="0">
                  <c:v>марш 30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7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(2)'!$AG$46:$AG$52</c:f>
              <c:numCache>
                <c:formatCode>General</c:formatCode>
                <c:ptCount val="7"/>
                <c:pt idx="0">
                  <c:v>0</c:v>
                </c:pt>
                <c:pt idx="1">
                  <c:v>1.4</c:v>
                </c:pt>
                <c:pt idx="2">
                  <c:v>11.4166666666667</c:v>
                </c:pt>
                <c:pt idx="3">
                  <c:v>16.1666666666667</c:v>
                </c:pt>
                <c:pt idx="4">
                  <c:v>18.75</c:v>
                </c:pt>
                <c:pt idx="5">
                  <c:v>32.033333333333303</c:v>
                </c:pt>
                <c:pt idx="6">
                  <c:v>49.866666666666703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D-4032-47DF-8369-D267F5E4D6E7}"/>
            </c:ext>
          </c:extLst>
        </c:ser>
        <c:ser>
          <c:idx val="31"/>
          <c:order val="30"/>
          <c:tx>
            <c:strRef>
              <c:f>'матлаб oct+nov All (2)'!$AH$45</c:f>
              <c:strCache>
                <c:ptCount val="1"/>
                <c:pt idx="0">
                  <c:v>марш 31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73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(2)'!$AH$46:$AH$52</c:f>
              <c:numCache>
                <c:formatCode>General</c:formatCode>
                <c:ptCount val="7"/>
                <c:pt idx="0">
                  <c:v>0</c:v>
                </c:pt>
                <c:pt idx="1">
                  <c:v>1.56666666666667</c:v>
                </c:pt>
                <c:pt idx="2">
                  <c:v>6.45</c:v>
                </c:pt>
                <c:pt idx="3">
                  <c:v>13.766666666666699</c:v>
                </c:pt>
                <c:pt idx="4">
                  <c:v>15.783333333333299</c:v>
                </c:pt>
                <c:pt idx="5">
                  <c:v>18.6666666666667</c:v>
                </c:pt>
                <c:pt idx="6">
                  <c:v>31.3333333333333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E-4032-47DF-8369-D267F5E4D6E7}"/>
            </c:ext>
          </c:extLst>
        </c:ser>
        <c:ser>
          <c:idx val="32"/>
          <c:order val="31"/>
          <c:tx>
            <c:strRef>
              <c:f>'матлаб oct+nov All (2)'!$AI$45</c:f>
              <c:strCache>
                <c:ptCount val="1"/>
                <c:pt idx="0">
                  <c:v>марш 32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7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(2)'!$AI$46:$AI$52</c:f>
              <c:numCache>
                <c:formatCode>General</c:formatCode>
                <c:ptCount val="7"/>
                <c:pt idx="0">
                  <c:v>0</c:v>
                </c:pt>
                <c:pt idx="1">
                  <c:v>1.35</c:v>
                </c:pt>
                <c:pt idx="2">
                  <c:v>6.18333333333333</c:v>
                </c:pt>
                <c:pt idx="3">
                  <c:v>11.5833333333333</c:v>
                </c:pt>
                <c:pt idx="4">
                  <c:v>13.75</c:v>
                </c:pt>
                <c:pt idx="5">
                  <c:v>18.116666666666699</c:v>
                </c:pt>
                <c:pt idx="6">
                  <c:v>29.25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F-4032-47DF-8369-D267F5E4D6E7}"/>
            </c:ext>
          </c:extLst>
        </c:ser>
        <c:ser>
          <c:idx val="33"/>
          <c:order val="32"/>
          <c:tx>
            <c:strRef>
              <c:f>'матлаб oct+nov All (2)'!$AJ$45</c:f>
              <c:strCache>
                <c:ptCount val="1"/>
                <c:pt idx="0">
                  <c:v>марш 33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6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(2)'!$AJ$46:$AJ$52</c:f>
              <c:numCache>
                <c:formatCode>General</c:formatCode>
                <c:ptCount val="7"/>
                <c:pt idx="0">
                  <c:v>0</c:v>
                </c:pt>
                <c:pt idx="1">
                  <c:v>1.36666666666667</c:v>
                </c:pt>
                <c:pt idx="2">
                  <c:v>4.31666666666667</c:v>
                </c:pt>
                <c:pt idx="3">
                  <c:v>22.65</c:v>
                </c:pt>
                <c:pt idx="4">
                  <c:v>24.6</c:v>
                </c:pt>
                <c:pt idx="5">
                  <c:v>29</c:v>
                </c:pt>
                <c:pt idx="6">
                  <c:v>39.4166666666667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0-4032-47DF-8369-D267F5E4D6E7}"/>
            </c:ext>
          </c:extLst>
        </c:ser>
        <c:ser>
          <c:idx val="34"/>
          <c:order val="33"/>
          <c:tx>
            <c:strRef>
              <c:f>'матлаб oct+nov All (2)'!$AK$45</c:f>
              <c:strCache>
                <c:ptCount val="1"/>
                <c:pt idx="0">
                  <c:v>марш 34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64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(2)'!$AK$46:$AK$52</c:f>
              <c:numCache>
                <c:formatCode>General</c:formatCode>
                <c:ptCount val="7"/>
                <c:pt idx="0">
                  <c:v>0</c:v>
                </c:pt>
                <c:pt idx="1">
                  <c:v>1.25</c:v>
                </c:pt>
                <c:pt idx="2">
                  <c:v>14.3333333333333</c:v>
                </c:pt>
                <c:pt idx="3">
                  <c:v>20.3</c:v>
                </c:pt>
                <c:pt idx="4">
                  <c:v>22</c:v>
                </c:pt>
                <c:pt idx="5">
                  <c:v>25.116666666666699</c:v>
                </c:pt>
                <c:pt idx="6">
                  <c:v>35.8333333333333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1-4032-47DF-8369-D267F5E4D6E7}"/>
            </c:ext>
          </c:extLst>
        </c:ser>
        <c:ser>
          <c:idx val="35"/>
          <c:order val="34"/>
          <c:tx>
            <c:strRef>
              <c:f>'матлаб oct+nov All (2)'!$AL$45</c:f>
              <c:strCache>
                <c:ptCount val="1"/>
                <c:pt idx="0">
                  <c:v>марш 35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61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(2)'!$AL$46:$AL$52</c:f>
              <c:numCache>
                <c:formatCode>General</c:formatCode>
                <c:ptCount val="7"/>
                <c:pt idx="0">
                  <c:v>0</c:v>
                </c:pt>
                <c:pt idx="1">
                  <c:v>1.4166666666666601</c:v>
                </c:pt>
                <c:pt idx="2">
                  <c:v>12.616666666666699</c:v>
                </c:pt>
                <c:pt idx="3">
                  <c:v>18.883333333333301</c:v>
                </c:pt>
                <c:pt idx="4">
                  <c:v>21.1666666666667</c:v>
                </c:pt>
                <c:pt idx="5">
                  <c:v>25.1666666666667</c:v>
                </c:pt>
                <c:pt idx="6">
                  <c:v>35.5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4032-47DF-8369-D267F5E4D6E7}"/>
            </c:ext>
          </c:extLst>
        </c:ser>
        <c:ser>
          <c:idx val="36"/>
          <c:order val="35"/>
          <c:tx>
            <c:strRef>
              <c:f>'матлаб oct+nov All (2)'!$AM$45</c:f>
              <c:strCache>
                <c:ptCount val="1"/>
                <c:pt idx="0">
                  <c:v>марш 36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58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(2)'!$AM$46:$AM$52</c:f>
              <c:numCache>
                <c:formatCode>General</c:formatCode>
                <c:ptCount val="7"/>
                <c:pt idx="0">
                  <c:v>0</c:v>
                </c:pt>
                <c:pt idx="1">
                  <c:v>1.2833333333333301</c:v>
                </c:pt>
                <c:pt idx="2">
                  <c:v>8.56666666666667</c:v>
                </c:pt>
                <c:pt idx="3">
                  <c:v>14.65</c:v>
                </c:pt>
                <c:pt idx="4">
                  <c:v>16.25</c:v>
                </c:pt>
                <c:pt idx="5">
                  <c:v>20.1666666666667</c:v>
                </c:pt>
                <c:pt idx="6">
                  <c:v>31.25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4032-47DF-8369-D267F5E4D6E7}"/>
            </c:ext>
          </c:extLst>
        </c:ser>
        <c:ser>
          <c:idx val="37"/>
          <c:order val="36"/>
          <c:tx>
            <c:strRef>
              <c:f>'матлаб oct+nov All (2)'!$AN$45</c:f>
              <c:strCache>
                <c:ptCount val="1"/>
                <c:pt idx="0">
                  <c:v>марш 37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55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(2)'!$AN$46:$AN$52</c:f>
              <c:numCache>
                <c:formatCode>General</c:formatCode>
                <c:ptCount val="7"/>
                <c:pt idx="0">
                  <c:v>0</c:v>
                </c:pt>
                <c:pt idx="1">
                  <c:v>1.55</c:v>
                </c:pt>
                <c:pt idx="2">
                  <c:v>9.75</c:v>
                </c:pt>
                <c:pt idx="3">
                  <c:v>14.516666666666699</c:v>
                </c:pt>
                <c:pt idx="4">
                  <c:v>16.4166666666667</c:v>
                </c:pt>
                <c:pt idx="5">
                  <c:v>21.366666666666699</c:v>
                </c:pt>
                <c:pt idx="6">
                  <c:v>34.5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4032-47DF-8369-D267F5E4D6E7}"/>
            </c:ext>
          </c:extLst>
        </c:ser>
        <c:ser>
          <c:idx val="38"/>
          <c:order val="37"/>
          <c:tx>
            <c:strRef>
              <c:f>'матлаб oct+nov All (2)'!$AO$45</c:f>
              <c:strCache>
                <c:ptCount val="1"/>
                <c:pt idx="0">
                  <c:v>марш 38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52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(2)'!$AO$46:$AO$52</c:f>
              <c:numCache>
                <c:formatCode>General</c:formatCode>
                <c:ptCount val="7"/>
                <c:pt idx="0">
                  <c:v>0</c:v>
                </c:pt>
                <c:pt idx="1">
                  <c:v>1.5833333333333299</c:v>
                </c:pt>
                <c:pt idx="2">
                  <c:v>7.5833333333333304</c:v>
                </c:pt>
                <c:pt idx="3">
                  <c:v>12.866666666666699</c:v>
                </c:pt>
                <c:pt idx="4">
                  <c:v>14.5833333333333</c:v>
                </c:pt>
                <c:pt idx="5">
                  <c:v>17.8333333333333</c:v>
                </c:pt>
                <c:pt idx="6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4032-47DF-8369-D267F5E4D6E7}"/>
            </c:ext>
          </c:extLst>
        </c:ser>
        <c:ser>
          <c:idx val="39"/>
          <c:order val="38"/>
          <c:tx>
            <c:strRef>
              <c:f>'матлаб oct+nov All (2)'!$AP$45</c:f>
              <c:strCache>
                <c:ptCount val="1"/>
                <c:pt idx="0">
                  <c:v>марш 39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49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(2)'!$AP$46:$AP$52</c:f>
              <c:numCache>
                <c:formatCode>General</c:formatCode>
                <c:ptCount val="7"/>
                <c:pt idx="0">
                  <c:v>0</c:v>
                </c:pt>
                <c:pt idx="1">
                  <c:v>1.2833333333333301</c:v>
                </c:pt>
                <c:pt idx="2">
                  <c:v>7.6</c:v>
                </c:pt>
                <c:pt idx="3">
                  <c:v>12.533333333333299</c:v>
                </c:pt>
                <c:pt idx="4">
                  <c:v>14.6</c:v>
                </c:pt>
                <c:pt idx="5">
                  <c:v>17.399999999999999</c:v>
                </c:pt>
                <c:pt idx="6">
                  <c:v>28.8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4032-47DF-8369-D267F5E4D6E7}"/>
            </c:ext>
          </c:extLst>
        </c:ser>
        <c:ser>
          <c:idx val="40"/>
          <c:order val="39"/>
          <c:tx>
            <c:strRef>
              <c:f>'матлаб oct+nov All (2)'!$AQ$45</c:f>
              <c:strCache>
                <c:ptCount val="1"/>
                <c:pt idx="0">
                  <c:v>марш 40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46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(2)'!$AQ$46:$AQ$52</c:f>
              <c:numCache>
                <c:formatCode>General</c:formatCode>
                <c:ptCount val="7"/>
                <c:pt idx="0">
                  <c:v>0</c:v>
                </c:pt>
                <c:pt idx="1">
                  <c:v>1.5833333333333299</c:v>
                </c:pt>
                <c:pt idx="2">
                  <c:v>8.8333333333333304</c:v>
                </c:pt>
                <c:pt idx="3">
                  <c:v>17.633333333333301</c:v>
                </c:pt>
                <c:pt idx="4">
                  <c:v>19.5833333333333</c:v>
                </c:pt>
                <c:pt idx="5">
                  <c:v>23.4166666666667</c:v>
                </c:pt>
                <c:pt idx="6">
                  <c:v>34.1666666666667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7-4032-47DF-8369-D267F5E4D6E7}"/>
            </c:ext>
          </c:extLst>
        </c:ser>
        <c:ser>
          <c:idx val="41"/>
          <c:order val="40"/>
          <c:tx>
            <c:strRef>
              <c:f>'матлаб oct+nov All (2)'!$AR$45</c:f>
              <c:strCache>
                <c:ptCount val="1"/>
                <c:pt idx="0">
                  <c:v>марш 41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43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(2)'!$AR$46:$AR$52</c:f>
              <c:numCache>
                <c:formatCode>General</c:formatCode>
                <c:ptCount val="7"/>
                <c:pt idx="0">
                  <c:v>0</c:v>
                </c:pt>
                <c:pt idx="1">
                  <c:v>1.5</c:v>
                </c:pt>
                <c:pt idx="2">
                  <c:v>9.5</c:v>
                </c:pt>
                <c:pt idx="3">
                  <c:v>12.6833333333333</c:v>
                </c:pt>
                <c:pt idx="4">
                  <c:v>15.8333333333333</c:v>
                </c:pt>
                <c:pt idx="5">
                  <c:v>20.283333333333299</c:v>
                </c:pt>
                <c:pt idx="6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8-4032-47DF-8369-D267F5E4D6E7}"/>
            </c:ext>
          </c:extLst>
        </c:ser>
        <c:ser>
          <c:idx val="42"/>
          <c:order val="41"/>
          <c:tx>
            <c:strRef>
              <c:f>'матлаб oct+nov All (2)'!$AS$45</c:f>
              <c:strCache>
                <c:ptCount val="1"/>
                <c:pt idx="0">
                  <c:v>марш 42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40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(2)'!$AS$46:$AS$52</c:f>
              <c:numCache>
                <c:formatCode>General</c:formatCode>
                <c:ptCount val="7"/>
                <c:pt idx="0">
                  <c:v>0</c:v>
                </c:pt>
                <c:pt idx="1">
                  <c:v>1.55</c:v>
                </c:pt>
                <c:pt idx="2">
                  <c:v>8.8833333333333293</c:v>
                </c:pt>
                <c:pt idx="3">
                  <c:v>12.65</c:v>
                </c:pt>
                <c:pt idx="4">
                  <c:v>14.383333333333301</c:v>
                </c:pt>
                <c:pt idx="5">
                  <c:v>20.0833333333333</c:v>
                </c:pt>
                <c:pt idx="6">
                  <c:v>33.549999999999997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9-4032-47DF-8369-D267F5E4D6E7}"/>
            </c:ext>
          </c:extLst>
        </c:ser>
        <c:ser>
          <c:idx val="43"/>
          <c:order val="42"/>
          <c:tx>
            <c:strRef>
              <c:f>'матлаб oct+nov All (2)'!$AT$45</c:f>
              <c:strCache>
                <c:ptCount val="1"/>
                <c:pt idx="0">
                  <c:v>марш 43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37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(2)'!$AT$46:$AT$52</c:f>
              <c:numCache>
                <c:formatCode>General</c:formatCode>
                <c:ptCount val="7"/>
                <c:pt idx="0">
                  <c:v>0</c:v>
                </c:pt>
                <c:pt idx="1">
                  <c:v>1.25</c:v>
                </c:pt>
                <c:pt idx="2">
                  <c:v>8.8333333333333304</c:v>
                </c:pt>
                <c:pt idx="3">
                  <c:v>12.05</c:v>
                </c:pt>
                <c:pt idx="4">
                  <c:v>14.25</c:v>
                </c:pt>
                <c:pt idx="5">
                  <c:v>19.45</c:v>
                </c:pt>
                <c:pt idx="6">
                  <c:v>32.75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A-4032-47DF-8369-D267F5E4D6E7}"/>
            </c:ext>
          </c:extLst>
        </c:ser>
        <c:ser>
          <c:idx val="44"/>
          <c:order val="43"/>
          <c:tx>
            <c:strRef>
              <c:f>'матлаб oct+nov All (2)'!$AU$45</c:f>
              <c:strCache>
                <c:ptCount val="1"/>
                <c:pt idx="0">
                  <c:v>марш 44</c:v>
                </c:pt>
              </c:strCache>
            </c:strRef>
          </c:tx>
          <c:spPr>
            <a:ln w="44450" cap="rnd" cmpd="sng" algn="ctr">
              <a:solidFill>
                <a:schemeClr val="accent1">
                  <a:tint val="34000"/>
                </a:schemeClr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'матлаб oct+nov All (2)'!$AU$46:$AU$52</c:f>
              <c:numCache>
                <c:formatCode>General</c:formatCode>
                <c:ptCount val="7"/>
                <c:pt idx="0">
                  <c:v>0</c:v>
                </c:pt>
                <c:pt idx="1">
                  <c:v>1.35</c:v>
                </c:pt>
                <c:pt idx="2">
                  <c:v>7.25</c:v>
                </c:pt>
                <c:pt idx="3">
                  <c:v>13.116666666666699</c:v>
                </c:pt>
                <c:pt idx="4">
                  <c:v>15.1666666666667</c:v>
                </c:pt>
                <c:pt idx="5">
                  <c:v>18.399999999999999</c:v>
                </c:pt>
                <c:pt idx="6">
                  <c:v>30.0833333333333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B-4032-47DF-8369-D267F5E4D6E7}"/>
            </c:ext>
          </c:extLst>
        </c:ser>
        <c:ser>
          <c:idx val="14"/>
          <c:order val="44"/>
          <c:tx>
            <c:v>норматив</c:v>
          </c:tx>
          <c:spPr>
            <a:ln w="44450" cap="rnd" cmpd="sng" algn="ctr">
              <a:solidFill>
                <a:srgbClr val="0E55A3"/>
              </a:solidFill>
              <a:prstDash val="solid"/>
              <a:round/>
            </a:ln>
            <a:effectLst/>
          </c:spPr>
          <c:marker>
            <c:symbol val="none"/>
          </c:marker>
          <c:val>
            <c:numRef>
              <c:f>('матлаб oct+nov All (2)'!$T$24:$T$29;'матлаб oct+nov All (2)'!$T$32)</c:f>
              <c:numCache>
                <c:formatCode>General</c:formatCode>
                <c:ptCount val="7"/>
                <c:pt idx="0">
                  <c:v>0</c:v>
                </c:pt>
                <c:pt idx="1">
                  <c:v>1.2333333333333334</c:v>
                </c:pt>
                <c:pt idx="2">
                  <c:v>7.75</c:v>
                </c:pt>
                <c:pt idx="3">
                  <c:v>12.716666666666667</c:v>
                </c:pt>
                <c:pt idx="4">
                  <c:v>14.116666666666667</c:v>
                </c:pt>
                <c:pt idx="5">
                  <c:v>17.666666666666668</c:v>
                </c:pt>
                <c:pt idx="6">
                  <c:v>28.916666666666671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C-4032-47DF-8369-D267F5E4D6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502336"/>
        <c:axId val="101520512"/>
      </c:lineChart>
      <c:catAx>
        <c:axId val="10150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UA"/>
          </a:p>
        </c:txPr>
        <c:crossAx val="101520512"/>
        <c:crosses val="autoZero"/>
        <c:auto val="1"/>
        <c:lblAlgn val="ctr"/>
        <c:lblOffset val="100"/>
        <c:noMultiLvlLbl val="0"/>
      </c:catAx>
      <c:valAx>
        <c:axId val="101520512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ysClr val="window" lastClr="FFFFFF">
                  <a:lumMod val="85000"/>
                </a:sysClr>
              </a:solidFill>
              <a:prstDash val="solid"/>
              <a:round/>
            </a:ln>
            <a:effectLst/>
          </c:spPr>
        </c:majorGridlines>
        <c:minorGridlines>
          <c:spPr>
            <a:ln w="6350" cap="flat" cmpd="sng" algn="ctr">
              <a:noFill/>
              <a:prstDash val="solid"/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ru-UA"/>
          </a:p>
        </c:txPr>
        <c:crossAx val="101502336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7006448813362147"/>
          <c:y val="2.2644113930203168E-2"/>
          <c:w val="0.10747093479155015"/>
          <c:h val="0.890962999788422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500" b="0" i="0" u="none" strike="noStrike" kern="1200" baseline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ru-UA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  <a:endParaRPr lang="ru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51209452293837"/>
          <c:y val="3.6396787440545621E-2"/>
          <c:w val="0.85792884181562457"/>
          <c:h val="0.86124240210021319"/>
        </c:manualLayout>
      </c:layout>
      <c:doughnutChart>
        <c:varyColors val="1"/>
        <c:ser>
          <c:idx val="0"/>
          <c:order val="0"/>
          <c:spPr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2F2F2"/>
              </a:solidFill>
              <a:ln w="3810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09B4-4766-B052-3C0DA6718644}"/>
              </c:ext>
            </c:extLst>
          </c:dPt>
          <c:dPt>
            <c:idx val="1"/>
            <c:bubble3D val="0"/>
            <c:spPr>
              <a:solidFill>
                <a:srgbClr val="12B26B"/>
              </a:solidFill>
              <a:ln w="3810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09B4-4766-B052-3C0DA6718644}"/>
              </c:ext>
            </c:extLst>
          </c:dPt>
          <c:dPt>
            <c:idx val="2"/>
            <c:bubble3D val="0"/>
            <c:spPr>
              <a:solidFill>
                <a:srgbClr val="0E55A3"/>
              </a:solidFill>
              <a:ln w="3810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9B4-4766-B052-3C0DA6718644}"/>
              </c:ext>
            </c:extLst>
          </c:dPt>
          <c:dLbls>
            <c:delete val="1"/>
          </c:dLbls>
          <c:cat>
            <c:strRef>
              <c:f>'[Time travel nov Laz_2020 visual.xlsx]матлаб nov All'!$M$55:$M$57</c:f>
              <c:strCache>
                <c:ptCount val="3"/>
                <c:pt idx="0">
                  <c:v>простій на станції формування до відправлення</c:v>
                </c:pt>
                <c:pt idx="1">
                  <c:v>час рух</c:v>
                </c:pt>
                <c:pt idx="2">
                  <c:v>простій на станції прибуття до розформ</c:v>
                </c:pt>
              </c:strCache>
            </c:strRef>
          </c:cat>
          <c:val>
            <c:numRef>
              <c:f>'[Time travel nov Laz_2020 visual.xlsx]матлаб nov All'!$L$55:$L$57</c:f>
              <c:numCache>
                <c:formatCode>0.00</c:formatCode>
                <c:ptCount val="3"/>
                <c:pt idx="0">
                  <c:v>2.0425925925925901</c:v>
                </c:pt>
                <c:pt idx="1">
                  <c:v>33.67</c:v>
                </c:pt>
                <c:pt idx="2">
                  <c:v>0.44351851851851898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B4-4766-B052-3C0DA671864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61462520031879"/>
          <c:y val="9.1040282541907477E-2"/>
          <c:w val="0.76442964846729344"/>
          <c:h val="0.77750696426251276"/>
        </c:manualLayout>
      </c:layout>
      <c:doughnutChart>
        <c:varyColors val="1"/>
        <c:ser>
          <c:idx val="0"/>
          <c:order val="0"/>
          <c:spPr>
            <a:solidFill>
              <a:srgbClr val="12B26B"/>
            </a:solidFill>
            <a:ln w="38100">
              <a:solidFill>
                <a:sysClr val="window" lastClr="FFFFFF"/>
              </a:solidFill>
            </a:ln>
          </c:spPr>
          <c:dPt>
            <c:idx val="0"/>
            <c:bubble3D val="0"/>
            <c:spPr>
              <a:solidFill>
                <a:srgbClr val="F2F2F2"/>
              </a:solidFill>
              <a:ln w="3810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0-2646-4CCE-9123-9FE85451F11C}"/>
              </c:ext>
            </c:extLst>
          </c:dPt>
          <c:dPt>
            <c:idx val="2"/>
            <c:bubble3D val="0"/>
            <c:spPr>
              <a:solidFill>
                <a:srgbClr val="0E55A3"/>
              </a:solidFill>
              <a:ln w="38100">
                <a:solidFill>
                  <a:sysClr val="window" lastClr="FFFFFF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2646-4CCE-9123-9FE85451F11C}"/>
              </c:ext>
            </c:extLst>
          </c:dPt>
          <c:dLbls>
            <c:delete val="1"/>
          </c:dLbls>
          <c:cat>
            <c:strRef>
              <c:f>'[Time travel nov Laz_2020 visual.xlsx]матлаб nov All'!$M$55:$M$57</c:f>
              <c:strCache>
                <c:ptCount val="3"/>
                <c:pt idx="0">
                  <c:v>простій на станції формування до відправлення</c:v>
                </c:pt>
                <c:pt idx="1">
                  <c:v>час рух</c:v>
                </c:pt>
                <c:pt idx="2">
                  <c:v>простій на станції прибуття до розформ</c:v>
                </c:pt>
              </c:strCache>
            </c:strRef>
          </c:cat>
          <c:val>
            <c:numRef>
              <c:f>'[Time travel nov Laz_2020 visual.xlsx]матлаб nov All'!$L$34;'[Time travel nov Laz_2020 visual.xlsx]матлаб nov All'!$L$37;'[Time travel nov Laz_2020 visual.xlsx]матлаб nov All'!$L$40</c:f>
              <c:numCache>
                <c:formatCode>0.00</c:formatCode>
                <c:ptCount val="3"/>
                <c:pt idx="0">
                  <c:v>7.6387333333333309</c:v>
                </c:pt>
                <c:pt idx="1">
                  <c:v>46.937111111111108</c:v>
                </c:pt>
                <c:pt idx="2">
                  <c:v>9.0086999999999993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46-4CCE-9123-9FE85451F11C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025056405733348"/>
          <c:y val="0.10561233936969966"/>
          <c:w val="0.88407592495338405"/>
          <c:h val="0.89438766063030029"/>
        </c:manualLayout>
      </c:layout>
      <c:doughnutChart>
        <c:varyColors val="1"/>
        <c:ser>
          <c:idx val="0"/>
          <c:order val="0"/>
          <c:spPr>
            <a:ln w="57150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12B26B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5394-4A8B-BED1-3D7C9502DE1E}"/>
              </c:ext>
            </c:extLst>
          </c:dPt>
          <c:dPt>
            <c:idx val="1"/>
            <c:bubble3D val="0"/>
            <c:spPr>
              <a:solidFill>
                <a:srgbClr val="16D880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94-4A8B-BED1-3D7C9502DE1E}"/>
              </c:ext>
            </c:extLst>
          </c:dPt>
          <c:dPt>
            <c:idx val="2"/>
            <c:bubble3D val="0"/>
            <c:spPr>
              <a:solidFill>
                <a:srgbClr val="8497B0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5394-4A8B-BED1-3D7C9502DE1E}"/>
              </c:ext>
            </c:extLst>
          </c:dPt>
          <c:dPt>
            <c:idx val="3"/>
            <c:bubble3D val="0"/>
            <c:spPr>
              <a:solidFill>
                <a:srgbClr val="0E55A3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94-4A8B-BED1-3D7C9502DE1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24 год; </a:t>
                    </a:r>
                    <a:r>
                      <a:rPr lang="ru-RU" sz="1400" b="1" dirty="0"/>
                      <a:t>25%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94-4A8B-BED1-3D7C9502DE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24 год; </a:t>
                    </a: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24%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94-4A8B-BED1-3D7C9502DE1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26,4 год; </a:t>
                    </a: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27%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94-4A8B-BED1-3D7C9502DE1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24 год; </a:t>
                    </a:r>
                    <a:r>
                      <a:rPr lang="ru-RU" sz="1400" b="1" dirty="0"/>
                      <a:t>24%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94-4A8B-BED1-3D7C9502DE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Лист1!$D$8:$D$11</c:f>
              <c:strCache>
                <c:ptCount val="4"/>
                <c:pt idx="0">
                  <c:v>розвантаження</c:v>
                </c:pt>
                <c:pt idx="1">
                  <c:v>завантажений рейс</c:v>
                </c:pt>
                <c:pt idx="2">
                  <c:v>порожній рейс</c:v>
                </c:pt>
                <c:pt idx="3">
                  <c:v>завантаження</c:v>
                </c:pt>
              </c:strCache>
            </c:strRef>
          </c:cat>
          <c:val>
            <c:numRef>
              <c:f>Лист1!$B$8:$B$11</c:f>
              <c:numCache>
                <c:formatCode>General</c:formatCode>
                <c:ptCount val="4"/>
                <c:pt idx="0">
                  <c:v>24</c:v>
                </c:pt>
                <c:pt idx="1">
                  <c:v>24</c:v>
                </c:pt>
                <c:pt idx="2">
                  <c:v>26.4</c:v>
                </c:pt>
                <c:pt idx="3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94-4A8B-BED1-3D7C9502DE1E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1"/>
    </mc:Choice>
    <mc:Fallback>
      <c:style val="2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5584967526808819E-2"/>
          <c:y val="0"/>
          <c:w val="0.95722200515970379"/>
          <c:h val="0.9299778036266404"/>
        </c:manualLayout>
      </c:layout>
      <c:doughnutChart>
        <c:varyColors val="1"/>
        <c:ser>
          <c:idx val="0"/>
          <c:order val="0"/>
          <c:spPr>
            <a:ln w="57150">
              <a:solidFill>
                <a:sysClr val="window" lastClr="FFFFFF"/>
              </a:solidFill>
            </a:ln>
            <a:effectLst/>
          </c:spPr>
          <c:dPt>
            <c:idx val="0"/>
            <c:bubble3D val="0"/>
            <c:spPr>
              <a:solidFill>
                <a:srgbClr val="12B26B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931E-40BB-9FF8-9F341E92DB08}"/>
              </c:ext>
            </c:extLst>
          </c:dPt>
          <c:dPt>
            <c:idx val="1"/>
            <c:bubble3D val="0"/>
            <c:spPr>
              <a:solidFill>
                <a:srgbClr val="16D880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31E-40BB-9FF8-9F341E92DB08}"/>
              </c:ext>
            </c:extLst>
          </c:dPt>
          <c:dPt>
            <c:idx val="2"/>
            <c:bubble3D val="0"/>
            <c:spPr>
              <a:solidFill>
                <a:srgbClr val="8497B0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31E-40BB-9FF8-9F341E92DB08}"/>
              </c:ext>
            </c:extLst>
          </c:dPt>
          <c:dPt>
            <c:idx val="3"/>
            <c:bubble3D val="0"/>
            <c:spPr>
              <a:solidFill>
                <a:srgbClr val="0E55A3"/>
              </a:solidFill>
              <a:ln w="57150">
                <a:solidFill>
                  <a:sysClr val="window" lastClr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31E-40BB-9FF8-9F341E92DB0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27 год; </a:t>
                    </a:r>
                    <a:r>
                      <a:rPr lang="ru-RU" sz="1400" b="1" dirty="0"/>
                      <a:t>11%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E-40BB-9FF8-9F341E92DB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84 год; </a:t>
                    </a: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34%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E-40BB-9FF8-9F341E92DB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>
                        <a:solidFill>
                          <a:schemeClr val="tx1"/>
                        </a:solidFill>
                      </a:rPr>
                      <a:t>108 год; </a:t>
                    </a:r>
                    <a:r>
                      <a:rPr lang="ru-RU" sz="1400" b="1" dirty="0">
                        <a:solidFill>
                          <a:schemeClr val="tx1"/>
                        </a:solidFill>
                      </a:rPr>
                      <a:t>44%</a:t>
                    </a:r>
                    <a:endParaRPr lang="ru-RU" b="1" dirty="0">
                      <a:solidFill>
                        <a:schemeClr val="tx1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E-40BB-9FF8-9F341E92DB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 dirty="0"/>
                      <a:t>26 год; </a:t>
                    </a:r>
                    <a:r>
                      <a:rPr lang="ru-RU" sz="1400" b="1" dirty="0"/>
                      <a:t>11%</a:t>
                    </a:r>
                    <a:endParaRPr lang="ru-RU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1E-40BB-9FF8-9F341E92DB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bg1"/>
                    </a:solidFill>
                    <a:latin typeface="Arial" panose="020B0604020202020204" pitchFamily="34" charset="0"/>
                    <a:ea typeface="Open Sans" panose="020B0606030504020204" pitchFamily="34" charset="0"/>
                    <a:cs typeface="Arial" panose="020B0604020202020204" pitchFamily="34" charset="0"/>
                  </a:defRPr>
                </a:pPr>
                <a:endParaRPr lang="ru-UA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Лист1!$D$8:$D$11</c:f>
              <c:strCache>
                <c:ptCount val="4"/>
                <c:pt idx="0">
                  <c:v>розвантаження</c:v>
                </c:pt>
                <c:pt idx="1">
                  <c:v>завантажений рейс</c:v>
                </c:pt>
                <c:pt idx="2">
                  <c:v>порожній рейс</c:v>
                </c:pt>
                <c:pt idx="3">
                  <c:v>завантаження</c:v>
                </c:pt>
              </c:strCache>
            </c:strRef>
          </c:cat>
          <c:val>
            <c:numRef>
              <c:f>Лист1!$F$8:$F$11</c:f>
              <c:numCache>
                <c:formatCode>General</c:formatCode>
                <c:ptCount val="4"/>
                <c:pt idx="0">
                  <c:v>27</c:v>
                </c:pt>
                <c:pt idx="1">
                  <c:v>84</c:v>
                </c:pt>
                <c:pt idx="2">
                  <c:v>108</c:v>
                </c:pt>
                <c:pt idx="3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1E-40BB-9FF8-9F341E92DB0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60"/>
      </c:doughnutChart>
    </c:plotArea>
    <c:plotVisOnly val="1"/>
    <c:dispBlanksAs val="gap"/>
    <c:showDLblsOverMax val="0"/>
  </c:chart>
  <c:spPr>
    <a:noFill/>
  </c:sp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E55A3"/>
            </a:solidFill>
            <a:ln w="38100"/>
          </c:spPr>
          <c:dPt>
            <c:idx val="0"/>
            <c:bubble3D val="0"/>
            <c:spPr>
              <a:solidFill>
                <a:srgbClr val="B0BCC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783-4FC7-8D0B-B3329470121A}"/>
              </c:ext>
            </c:extLst>
          </c:dPt>
          <c:dPt>
            <c:idx val="1"/>
            <c:bubble3D val="0"/>
            <c:spPr>
              <a:solidFill>
                <a:srgbClr val="0E55A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783-4FC7-8D0B-B3329470121A}"/>
              </c:ext>
            </c:extLst>
          </c:dPt>
          <c:val>
            <c:numRef>
              <c:f>Лист2!$G$11:$G$12</c:f>
              <c:numCache>
                <c:formatCode>General</c:formatCode>
                <c:ptCount val="2"/>
                <c:pt idx="0">
                  <c:v>37</c:v>
                </c:pt>
                <c:pt idx="1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783-4FC7-8D0B-B332947012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rgbClr val="0E55A3"/>
            </a:solidFill>
            <a:ln w="38100"/>
          </c:spPr>
          <c:dPt>
            <c:idx val="0"/>
            <c:bubble3D val="0"/>
            <c:spPr>
              <a:solidFill>
                <a:srgbClr val="B0BCCC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CB-4164-B0E9-B1DD321483EB}"/>
              </c:ext>
            </c:extLst>
          </c:dPt>
          <c:dPt>
            <c:idx val="1"/>
            <c:bubble3D val="0"/>
            <c:spPr>
              <a:solidFill>
                <a:srgbClr val="0E55A3"/>
              </a:solidFill>
              <a:ln w="3810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CB-4164-B0E9-B1DD321483EB}"/>
              </c:ext>
            </c:extLst>
          </c:dPt>
          <c:val>
            <c:numRef>
              <c:f>Лист2!$K$11:$K$12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CB-4164-B0E9-B1DD32148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3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pPr/>
              <a:t>22.02.2021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1150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65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4822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9679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6283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1738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032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865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3070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0880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BA425-927A-4884-A569-4587A533754D}" type="datetimeFigureOut">
              <a:rPr lang="ru-UA" smtClean="0"/>
              <a:t>22.02.2021</a:t>
            </a:fld>
            <a:endParaRPr lang="ru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BAC80-6335-4BD1-8D83-B9CA341A892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2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BA425-927A-4884-A569-4587A533754D}" type="datetimeFigureOut">
              <a:rPr lang="ru-UA" smtClean="0"/>
              <a:pPr/>
              <a:t>22.02.2021</a:t>
            </a:fld>
            <a:endParaRPr lang="ru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BAC80-6335-4BD1-8D83-B9CA341A8927}" type="slidenum">
              <a:rPr lang="ru-UA" smtClean="0"/>
              <a:pPr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7224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сцена&#10;&#10;Автоматически созданное описание">
            <a:extLst>
              <a:ext uri="{FF2B5EF4-FFF2-40B4-BE49-F238E27FC236}">
                <a16:creationId xmlns:a16="http://schemas.microsoft.com/office/drawing/2014/main" id="{C1731FE4-FCD6-4C67-8009-3CFAA2A244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127"/>
                    </a14:imgEffect>
                    <a14:imgEffect>
                      <a14:saturation sat="0"/>
                    </a14:imgEffect>
                    <a14:imgEffect>
                      <a14:brightnessContrast bright="54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733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01A8E4-5551-435D-961F-8F4ADF4A99E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1885608" y="2743425"/>
            <a:ext cx="8193624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 </a:t>
            </a:r>
            <a:r>
              <a:rPr lang="ru-RU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підвищити</a:t>
            </a:r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ефективність</a:t>
            </a:r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операційної</a:t>
            </a:r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моделі</a:t>
            </a:r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залізничної</a:t>
            </a:r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4400" b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системи</a:t>
            </a:r>
            <a:r>
              <a:rPr lang="ru-RU" sz="4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 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F33B510E-151B-482A-846A-8D11BFAF055D}"/>
              </a:ext>
            </a:extLst>
          </p:cNvPr>
          <p:cNvSpPr txBox="1">
            <a:spLocks/>
          </p:cNvSpPr>
          <p:nvPr/>
        </p:nvSpPr>
        <p:spPr>
          <a:xfrm>
            <a:off x="4548050" y="5173696"/>
            <a:ext cx="2905425" cy="3956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Михайло Кравченко</a:t>
            </a:r>
          </a:p>
        </p:txBody>
      </p:sp>
    </p:spTree>
    <p:extLst>
      <p:ext uri="{BB962C8B-B14F-4D97-AF65-F5344CB8AC3E}">
        <p14:creationId xmlns:p14="http://schemas.microsoft.com/office/powerpoint/2010/main" val="1101850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5DF9D142-9FD2-4743-9390-9B8D6F1C5B13}"/>
              </a:ext>
            </a:extLst>
          </p:cNvPr>
          <p:cNvCxnSpPr>
            <a:cxnSpLocks/>
          </p:cNvCxnSpPr>
          <p:nvPr/>
        </p:nvCxnSpPr>
        <p:spPr>
          <a:xfrm flipV="1">
            <a:off x="985520" y="3579495"/>
            <a:ext cx="6939467" cy="17145"/>
          </a:xfrm>
          <a:prstGeom prst="line">
            <a:avLst/>
          </a:prstGeom>
          <a:ln w="57150">
            <a:solidFill>
              <a:srgbClr val="0E55A3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D703AEE-7F4B-46CF-87BA-5C172FDF1B12}"/>
              </a:ext>
            </a:extLst>
          </p:cNvPr>
          <p:cNvCxnSpPr>
            <a:cxnSpLocks/>
          </p:cNvCxnSpPr>
          <p:nvPr/>
        </p:nvCxnSpPr>
        <p:spPr>
          <a:xfrm flipV="1">
            <a:off x="985520" y="2487295"/>
            <a:ext cx="6939467" cy="17145"/>
          </a:xfrm>
          <a:prstGeom prst="line">
            <a:avLst/>
          </a:prstGeom>
          <a:ln w="57150">
            <a:solidFill>
              <a:srgbClr val="12B26B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0" y="552388"/>
            <a:ext cx="10849429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Формування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ознаками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передбачає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ПФП. Порівняльний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аналіз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руху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вагонних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відправок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досліджується</a:t>
            </a:r>
            <a:endParaRPr lang="ru-R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9" name="Picture 23">
            <a:extLst>
              <a:ext uri="{FF2B5EF4-FFF2-40B4-BE49-F238E27FC236}">
                <a16:creationId xmlns:a16="http://schemas.microsoft.com/office/drawing/2014/main" id="{94250131-1E27-474A-BCB3-5F2EA35F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E9DCC5AE-D100-4872-808E-7355F40DE076}"/>
              </a:ext>
            </a:extLst>
          </p:cNvPr>
          <p:cNvSpPr txBox="1">
            <a:spLocks/>
          </p:cNvSpPr>
          <p:nvPr/>
        </p:nvSpPr>
        <p:spPr>
          <a:xfrm>
            <a:off x="8860971" y="4470400"/>
            <a:ext cx="2124529" cy="447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Економія</a:t>
            </a:r>
            <a:r>
              <a:rPr lang="ru-RU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часу 10,56 год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663736A0-B56E-40A8-BA44-5C78B00DF27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043371"/>
              </p:ext>
            </p:extLst>
          </p:nvPr>
        </p:nvGraphicFramePr>
        <p:xfrm>
          <a:off x="914400" y="4883149"/>
          <a:ext cx="10775950" cy="113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Правая фигурная скобка 21">
            <a:extLst>
              <a:ext uri="{FF2B5EF4-FFF2-40B4-BE49-F238E27FC236}">
                <a16:creationId xmlns:a16="http://schemas.microsoft.com/office/drawing/2014/main" id="{7610A9B7-B4CC-4D0D-A9D2-0A7891EA9B17}"/>
              </a:ext>
            </a:extLst>
          </p:cNvPr>
          <p:cNvSpPr/>
          <p:nvPr/>
        </p:nvSpPr>
        <p:spPr bwMode="auto">
          <a:xfrm rot="16200000">
            <a:off x="9822483" y="3447079"/>
            <a:ext cx="254002" cy="3049939"/>
          </a:xfrm>
          <a:prstGeom prst="rightBrace">
            <a:avLst>
              <a:gd name="adj1" fmla="val 97463"/>
              <a:gd name="adj2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C9A42CA6-A0E8-4EF0-9200-754B2351F53B}"/>
              </a:ext>
            </a:extLst>
          </p:cNvPr>
          <p:cNvSpPr txBox="1">
            <a:spLocks/>
          </p:cNvSpPr>
          <p:nvPr/>
        </p:nvSpPr>
        <p:spPr>
          <a:xfrm>
            <a:off x="885371" y="1920875"/>
            <a:ext cx="2124529" cy="447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Діючий </a:t>
            </a:r>
            <a:r>
              <a:rPr lang="ru-RU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варіант</a:t>
            </a:r>
            <a:endParaRPr lang="ru-RU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9DFA0CB-CE13-45B0-B7C0-9BC2B0546137}"/>
              </a:ext>
            </a:extLst>
          </p:cNvPr>
          <p:cNvSpPr/>
          <p:nvPr/>
        </p:nvSpPr>
        <p:spPr>
          <a:xfrm>
            <a:off x="2209577" y="4144341"/>
            <a:ext cx="1087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сортувальна </a:t>
            </a:r>
          </a:p>
          <a:p>
            <a:pPr algn="ctr"/>
            <a:r>
              <a:rPr lang="uk-UA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станція А</a:t>
            </a:r>
          </a:p>
        </p:txBody>
      </p:sp>
      <p:sp>
        <p:nvSpPr>
          <p:cNvPr id="3" name="Овал 2">
            <a:extLst>
              <a:ext uri="{FF2B5EF4-FFF2-40B4-BE49-F238E27FC236}">
                <a16:creationId xmlns:a16="http://schemas.microsoft.com/office/drawing/2014/main" id="{496F8A90-9167-41C8-B5E6-86947C9E0DDA}"/>
              </a:ext>
            </a:extLst>
          </p:cNvPr>
          <p:cNvSpPr/>
          <p:nvPr/>
        </p:nvSpPr>
        <p:spPr>
          <a:xfrm>
            <a:off x="2659380" y="239395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2B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0D5AB2CE-E8ED-45E3-AEF3-1F167DCE0C3B}"/>
              </a:ext>
            </a:extLst>
          </p:cNvPr>
          <p:cNvSpPr/>
          <p:nvPr/>
        </p:nvSpPr>
        <p:spPr>
          <a:xfrm>
            <a:off x="4312078" y="4144341"/>
            <a:ext cx="108715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сортувальна </a:t>
            </a:r>
          </a:p>
          <a:p>
            <a:pPr algn="ctr"/>
            <a:r>
              <a:rPr lang="uk-UA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станція </a:t>
            </a:r>
            <a:r>
              <a:rPr lang="ru-RU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</a:t>
            </a:r>
            <a:endParaRPr lang="uk-UA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97D78BEE-CAF8-4D1A-9138-BBBCDD773A53}"/>
              </a:ext>
            </a:extLst>
          </p:cNvPr>
          <p:cNvSpPr/>
          <p:nvPr/>
        </p:nvSpPr>
        <p:spPr>
          <a:xfrm>
            <a:off x="6271703" y="4144341"/>
            <a:ext cx="9781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припортова</a:t>
            </a:r>
          </a:p>
          <a:p>
            <a:pPr algn="ctr"/>
            <a:r>
              <a:rPr lang="uk-UA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станція В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D971088C-840E-41F1-90A5-68F41C2EE95C}"/>
              </a:ext>
            </a:extLst>
          </p:cNvPr>
          <p:cNvSpPr/>
          <p:nvPr/>
        </p:nvSpPr>
        <p:spPr>
          <a:xfrm>
            <a:off x="7914827" y="239395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2B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8138B8E8-3379-4777-89BE-3D967F0A2686}"/>
              </a:ext>
            </a:extLst>
          </p:cNvPr>
          <p:cNvSpPr/>
          <p:nvPr/>
        </p:nvSpPr>
        <p:spPr>
          <a:xfrm rot="16200000">
            <a:off x="7808767" y="2879730"/>
            <a:ext cx="87075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Термінал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A0E7BE4-1CC9-4989-B169-F4A5B9DABEE0}"/>
              </a:ext>
            </a:extLst>
          </p:cNvPr>
          <p:cNvSpPr/>
          <p:nvPr/>
        </p:nvSpPr>
        <p:spPr>
          <a:xfrm>
            <a:off x="4721241" y="239395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2B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1D4A1A5-7339-426C-A0CA-F3A4D12EA161}"/>
              </a:ext>
            </a:extLst>
          </p:cNvPr>
          <p:cNvSpPr/>
          <p:nvPr/>
        </p:nvSpPr>
        <p:spPr>
          <a:xfrm flipV="1">
            <a:off x="4765666" y="243837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9170E37F-7C43-46B8-9CB1-55C453A2CA72}"/>
              </a:ext>
            </a:extLst>
          </p:cNvPr>
          <p:cNvSpPr/>
          <p:nvPr/>
        </p:nvSpPr>
        <p:spPr>
          <a:xfrm>
            <a:off x="6682245" y="239395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12B2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91A63F2D-9AB1-43CB-A43A-2BD31D8A3B10}"/>
              </a:ext>
            </a:extLst>
          </p:cNvPr>
          <p:cNvSpPr/>
          <p:nvPr/>
        </p:nvSpPr>
        <p:spPr>
          <a:xfrm flipV="1">
            <a:off x="6726670" y="243837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B5FD21F7-4D9F-42A8-82E2-BDF6E2C6F4A0}"/>
              </a:ext>
            </a:extLst>
          </p:cNvPr>
          <p:cNvSpPr/>
          <p:nvPr/>
        </p:nvSpPr>
        <p:spPr>
          <a:xfrm>
            <a:off x="7179666" y="2661920"/>
            <a:ext cx="648000" cy="25349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14,77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8FC38532-A1DD-48AB-B59A-45444521AFD7}"/>
              </a:ext>
            </a:extLst>
          </p:cNvPr>
          <p:cNvSpPr/>
          <p:nvPr/>
        </p:nvSpPr>
        <p:spPr>
          <a:xfrm>
            <a:off x="9739986" y="2334895"/>
            <a:ext cx="648000" cy="307777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29,93</a:t>
            </a: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D39F8162-3AC0-4E07-98B0-836E5606BDC1}"/>
              </a:ext>
            </a:extLst>
          </p:cNvPr>
          <p:cNvSpPr/>
          <p:nvPr/>
        </p:nvSpPr>
        <p:spPr>
          <a:xfrm>
            <a:off x="10689946" y="2334895"/>
            <a:ext cx="64800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33,22</a:t>
            </a: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8164A8B5-B95B-474A-A9F9-DEAC91698AB8}"/>
              </a:ext>
            </a:extLst>
          </p:cNvPr>
          <p:cNvSpPr/>
          <p:nvPr/>
        </p:nvSpPr>
        <p:spPr>
          <a:xfrm>
            <a:off x="8769706" y="2334895"/>
            <a:ext cx="648000" cy="307777"/>
          </a:xfrm>
          <a:prstGeom prst="rect">
            <a:avLst/>
          </a:prstGeom>
          <a:solidFill>
            <a:srgbClr val="F2F2F2"/>
          </a:solidFill>
        </p:spPr>
        <p:txBody>
          <a:bodyPr wrap="none" anchor="ctr">
            <a:noAutofit/>
          </a:bodyPr>
          <a:lstStyle/>
          <a:p>
            <a:pPr algn="ctr"/>
            <a:r>
              <a:rPr lang="en-US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3,29</a:t>
            </a: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E1B7936C-2FCF-4734-AEAA-02144B9191EB}"/>
              </a:ext>
            </a:extLst>
          </p:cNvPr>
          <p:cNvSpPr/>
          <p:nvPr/>
        </p:nvSpPr>
        <p:spPr>
          <a:xfrm>
            <a:off x="9821797" y="20717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endParaRPr lang="uk-UA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2D4B1059-50E3-4F74-814E-F6460280C000}"/>
              </a:ext>
            </a:extLst>
          </p:cNvPr>
          <p:cNvSpPr/>
          <p:nvPr/>
        </p:nvSpPr>
        <p:spPr>
          <a:xfrm>
            <a:off x="10731117" y="20717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uk-UA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всього</a:t>
            </a:r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45CFA7FC-CC0F-4134-9858-1AF211301B96}"/>
              </a:ext>
            </a:extLst>
          </p:cNvPr>
          <p:cNvSpPr/>
          <p:nvPr/>
        </p:nvSpPr>
        <p:spPr>
          <a:xfrm>
            <a:off x="8841357" y="20717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</a:t>
            </a:r>
            <a:endParaRPr lang="uk-UA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Правая фигурная скобка 63">
            <a:extLst>
              <a:ext uri="{FF2B5EF4-FFF2-40B4-BE49-F238E27FC236}">
                <a16:creationId xmlns:a16="http://schemas.microsoft.com/office/drawing/2014/main" id="{0043006C-37FE-413D-A08B-FFC8A8D57921}"/>
              </a:ext>
            </a:extLst>
          </p:cNvPr>
          <p:cNvSpPr/>
          <p:nvPr/>
        </p:nvSpPr>
        <p:spPr bwMode="auto">
          <a:xfrm rot="16200000">
            <a:off x="7357918" y="1740702"/>
            <a:ext cx="242230" cy="1018546"/>
          </a:xfrm>
          <a:prstGeom prst="rightBrace">
            <a:avLst>
              <a:gd name="adj1" fmla="val 47131"/>
              <a:gd name="adj2" fmla="val 50000"/>
            </a:avLst>
          </a:prstGeom>
          <a:noFill/>
          <a:ln w="9525" cap="flat" cmpd="sng" algn="ctr">
            <a:solidFill>
              <a:srgbClr val="0E55A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BA7B3A3D-A629-490B-A214-6CAB87985D74}"/>
              </a:ext>
            </a:extLst>
          </p:cNvPr>
          <p:cNvSpPr/>
          <p:nvPr/>
        </p:nvSpPr>
        <p:spPr>
          <a:xfrm>
            <a:off x="7236077" y="15637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операції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ПВСТ до ОТОТ</a:t>
            </a:r>
          </a:p>
          <a:p>
            <a:pPr algn="ctr"/>
            <a:endParaRPr lang="uk-UA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E3A2A27A-6186-4705-BDEC-520278216B52}"/>
              </a:ext>
            </a:extLst>
          </p:cNvPr>
          <p:cNvSpPr/>
          <p:nvPr/>
        </p:nvSpPr>
        <p:spPr>
          <a:xfrm>
            <a:off x="6138797" y="15637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операції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ПРИБ до ПВСТ</a:t>
            </a:r>
          </a:p>
        </p:txBody>
      </p:sp>
      <p:sp>
        <p:nvSpPr>
          <p:cNvPr id="69" name="Правая фигурная скобка 68">
            <a:extLst>
              <a:ext uri="{FF2B5EF4-FFF2-40B4-BE49-F238E27FC236}">
                <a16:creationId xmlns:a16="http://schemas.microsoft.com/office/drawing/2014/main" id="{C1107E03-3A60-46E4-9A82-A8EC8B25B352}"/>
              </a:ext>
            </a:extLst>
          </p:cNvPr>
          <p:cNvSpPr/>
          <p:nvPr/>
        </p:nvSpPr>
        <p:spPr bwMode="auto">
          <a:xfrm rot="16200000">
            <a:off x="6300005" y="1747055"/>
            <a:ext cx="242230" cy="1005840"/>
          </a:xfrm>
          <a:prstGeom prst="rightBrace">
            <a:avLst>
              <a:gd name="adj1" fmla="val 47131"/>
              <a:gd name="adj2" fmla="val 50000"/>
            </a:avLst>
          </a:prstGeom>
          <a:noFill/>
          <a:ln w="9525" cap="flat" cmpd="sng" algn="ctr">
            <a:solidFill>
              <a:srgbClr val="16D8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213B7DDB-8123-4174-8264-61E26A76CFB8}"/>
              </a:ext>
            </a:extLst>
          </p:cNvPr>
          <p:cNvSpPr/>
          <p:nvPr/>
        </p:nvSpPr>
        <p:spPr>
          <a:xfrm>
            <a:off x="6524346" y="2661920"/>
            <a:ext cx="536854" cy="253498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3,18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AA0E9456-C14F-4AE9-AECC-2F346F087FF3}"/>
              </a:ext>
            </a:extLst>
          </p:cNvPr>
          <p:cNvSpPr/>
          <p:nvPr/>
        </p:nvSpPr>
        <p:spPr>
          <a:xfrm>
            <a:off x="5675986" y="2661920"/>
            <a:ext cx="536854" cy="25349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1,36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451AD9D4-0DE8-4C13-A8D3-B198049E410B}"/>
              </a:ext>
            </a:extLst>
          </p:cNvPr>
          <p:cNvSpPr/>
          <p:nvPr/>
        </p:nvSpPr>
        <p:spPr>
          <a:xfrm>
            <a:off x="4558386" y="2661920"/>
            <a:ext cx="536854" cy="253498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11,85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8BC1B0D-D4A2-46E3-B487-1D483F37C1A7}"/>
              </a:ext>
            </a:extLst>
          </p:cNvPr>
          <p:cNvSpPr/>
          <p:nvPr/>
        </p:nvSpPr>
        <p:spPr>
          <a:xfrm>
            <a:off x="3496666" y="2661920"/>
            <a:ext cx="536854" cy="25349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1,93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6AFC35AD-16F7-4C4D-883B-2535B3B400A4}"/>
              </a:ext>
            </a:extLst>
          </p:cNvPr>
          <p:cNvSpPr/>
          <p:nvPr/>
        </p:nvSpPr>
        <p:spPr>
          <a:xfrm>
            <a:off x="2480666" y="2661920"/>
            <a:ext cx="536854" cy="253498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0,13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5" name="Text Placeholder 5">
            <a:extLst>
              <a:ext uri="{FF2B5EF4-FFF2-40B4-BE49-F238E27FC236}">
                <a16:creationId xmlns:a16="http://schemas.microsoft.com/office/drawing/2014/main" id="{F8DE30F4-2EE6-44F3-A048-085C039E0501}"/>
              </a:ext>
            </a:extLst>
          </p:cNvPr>
          <p:cNvSpPr txBox="1">
            <a:spLocks/>
          </p:cNvSpPr>
          <p:nvPr/>
        </p:nvSpPr>
        <p:spPr>
          <a:xfrm>
            <a:off x="885371" y="3023235"/>
            <a:ext cx="2960189" cy="4476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Варіант</a:t>
            </a:r>
            <a:r>
              <a:rPr lang="ru-RU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пропонується</a:t>
            </a:r>
            <a:endParaRPr lang="ru-RU" sz="1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4907441B-E91D-48AE-A078-5F9653FA488F}"/>
              </a:ext>
            </a:extLst>
          </p:cNvPr>
          <p:cNvSpPr/>
          <p:nvPr/>
        </p:nvSpPr>
        <p:spPr>
          <a:xfrm>
            <a:off x="4726940" y="347599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E5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A756FCD1-7223-4F2E-9DDB-1A416E4F87B8}"/>
              </a:ext>
            </a:extLst>
          </p:cNvPr>
          <p:cNvSpPr/>
          <p:nvPr/>
        </p:nvSpPr>
        <p:spPr>
          <a:xfrm>
            <a:off x="2480666" y="3794760"/>
            <a:ext cx="536854" cy="253498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11,50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FA101186-F06C-4648-9250-A7B7F61A318C}"/>
              </a:ext>
            </a:extLst>
          </p:cNvPr>
          <p:cNvSpPr/>
          <p:nvPr/>
        </p:nvSpPr>
        <p:spPr>
          <a:xfrm>
            <a:off x="2658761" y="349631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E5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1" name="Овал 80">
            <a:extLst>
              <a:ext uri="{FF2B5EF4-FFF2-40B4-BE49-F238E27FC236}">
                <a16:creationId xmlns:a16="http://schemas.microsoft.com/office/drawing/2014/main" id="{99BB222B-BD22-487B-BB6E-B96AAF223360}"/>
              </a:ext>
            </a:extLst>
          </p:cNvPr>
          <p:cNvSpPr/>
          <p:nvPr/>
        </p:nvSpPr>
        <p:spPr>
          <a:xfrm flipV="1">
            <a:off x="2703186" y="354073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84354C13-ACC5-4D18-8762-8BDC9E5F1ADA}"/>
              </a:ext>
            </a:extLst>
          </p:cNvPr>
          <p:cNvSpPr/>
          <p:nvPr/>
        </p:nvSpPr>
        <p:spPr>
          <a:xfrm>
            <a:off x="3496666" y="3774440"/>
            <a:ext cx="536854" cy="25349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1,34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77A0366-9057-47AD-BD41-0DEC52F7DC1F}"/>
              </a:ext>
            </a:extLst>
          </p:cNvPr>
          <p:cNvSpPr/>
          <p:nvPr/>
        </p:nvSpPr>
        <p:spPr>
          <a:xfrm>
            <a:off x="4548226" y="3794760"/>
            <a:ext cx="536854" cy="253498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760278EA-794F-44C3-8C19-70E377F1518F}"/>
              </a:ext>
            </a:extLst>
          </p:cNvPr>
          <p:cNvSpPr/>
          <p:nvPr/>
        </p:nvSpPr>
        <p:spPr>
          <a:xfrm>
            <a:off x="5686146" y="3774440"/>
            <a:ext cx="536854" cy="25349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0,89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814BA85C-4325-4372-9434-77E1733059F5}"/>
              </a:ext>
            </a:extLst>
          </p:cNvPr>
          <p:cNvSpPr/>
          <p:nvPr/>
        </p:nvSpPr>
        <p:spPr>
          <a:xfrm>
            <a:off x="6661801" y="349631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E5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EA9A9E74-3DCF-4BC7-B81B-B1F282914DFD}"/>
              </a:ext>
            </a:extLst>
          </p:cNvPr>
          <p:cNvSpPr/>
          <p:nvPr/>
        </p:nvSpPr>
        <p:spPr>
          <a:xfrm flipV="1">
            <a:off x="6706226" y="3540735"/>
            <a:ext cx="108000" cy="10800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5A6355A7-1677-4984-9E35-9E28B8DDFF9F}"/>
              </a:ext>
            </a:extLst>
          </p:cNvPr>
          <p:cNvSpPr/>
          <p:nvPr/>
        </p:nvSpPr>
        <p:spPr>
          <a:xfrm>
            <a:off x="6493866" y="3794760"/>
            <a:ext cx="536854" cy="253498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2,9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24951745-DB65-4754-B3B9-65A0DC7D3A13}"/>
              </a:ext>
            </a:extLst>
          </p:cNvPr>
          <p:cNvSpPr/>
          <p:nvPr/>
        </p:nvSpPr>
        <p:spPr>
          <a:xfrm>
            <a:off x="7255866" y="3774440"/>
            <a:ext cx="536854" cy="253498"/>
          </a:xfrm>
          <a:prstGeom prst="rect">
            <a:avLst/>
          </a:prstGeom>
          <a:noFill/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6,02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B908B9DD-3513-4CE5-93FC-F2EAB89C0F13}"/>
              </a:ext>
            </a:extLst>
          </p:cNvPr>
          <p:cNvSpPr/>
          <p:nvPr/>
        </p:nvSpPr>
        <p:spPr>
          <a:xfrm>
            <a:off x="9755226" y="3401695"/>
            <a:ext cx="648000" cy="307777"/>
          </a:xfrm>
          <a:prstGeom prst="rect">
            <a:avLst/>
          </a:prstGeom>
          <a:solidFill>
            <a:srgbClr val="0E55A3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20,43</a:t>
            </a:r>
            <a:endParaRPr lang="en-US" sz="11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5CAEDB63-6C4B-4C6A-ACDF-5A11BC456E87}"/>
              </a:ext>
            </a:extLst>
          </p:cNvPr>
          <p:cNvSpPr/>
          <p:nvPr/>
        </p:nvSpPr>
        <p:spPr>
          <a:xfrm>
            <a:off x="10740746" y="3401695"/>
            <a:ext cx="648000" cy="30777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22,66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5360B9FC-4DFA-4C01-8BE9-2980CF24713D}"/>
              </a:ext>
            </a:extLst>
          </p:cNvPr>
          <p:cNvSpPr/>
          <p:nvPr/>
        </p:nvSpPr>
        <p:spPr>
          <a:xfrm>
            <a:off x="8769706" y="3401695"/>
            <a:ext cx="648000" cy="307777"/>
          </a:xfrm>
          <a:prstGeom prst="rect">
            <a:avLst/>
          </a:prstGeom>
          <a:solidFill>
            <a:srgbClr val="F2F2F2"/>
          </a:solidFill>
        </p:spPr>
        <p:txBody>
          <a:bodyPr wrap="none" anchor="ctr">
            <a:noAutofit/>
          </a:bodyPr>
          <a:lstStyle/>
          <a:p>
            <a:pPr algn="ctr"/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2,23</a:t>
            </a:r>
            <a:endParaRPr lang="en-US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5B86001-F114-4FE3-8FF3-6CFF07BB264A}"/>
              </a:ext>
            </a:extLst>
          </p:cNvPr>
          <p:cNvSpPr/>
          <p:nvPr/>
        </p:nvSpPr>
        <p:spPr>
          <a:xfrm>
            <a:off x="9811637" y="31385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endParaRPr lang="uk-UA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C11859B4-7C43-49C1-BA37-E1217BFA0DEC}"/>
              </a:ext>
            </a:extLst>
          </p:cNvPr>
          <p:cNvSpPr/>
          <p:nvPr/>
        </p:nvSpPr>
        <p:spPr>
          <a:xfrm>
            <a:off x="10781917" y="31385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uk-UA" sz="10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всього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9AAF1827-4865-4859-9DC1-39C3080893C6}"/>
              </a:ext>
            </a:extLst>
          </p:cNvPr>
          <p:cNvSpPr/>
          <p:nvPr/>
        </p:nvSpPr>
        <p:spPr>
          <a:xfrm>
            <a:off x="8841357" y="3138501"/>
            <a:ext cx="492121" cy="161583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uk-UA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</a:t>
            </a:r>
            <a:endParaRPr lang="uk-UA" sz="105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B5D7BCD2-828D-4DCB-9CA5-9DBBE4679E80}"/>
              </a:ext>
            </a:extLst>
          </p:cNvPr>
          <p:cNvSpPr/>
          <p:nvPr/>
        </p:nvSpPr>
        <p:spPr>
          <a:xfrm>
            <a:off x="8942641" y="3956381"/>
            <a:ext cx="2494273" cy="32316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операція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розформування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фактичне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проходження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гірки</a:t>
            </a:r>
            <a:r>
              <a:rPr lang="ru-RU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05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відсутнє</a:t>
            </a:r>
            <a:endParaRPr lang="ru-RU" sz="105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9" name="Овал 98">
            <a:extLst>
              <a:ext uri="{FF2B5EF4-FFF2-40B4-BE49-F238E27FC236}">
                <a16:creationId xmlns:a16="http://schemas.microsoft.com/office/drawing/2014/main" id="{832B4262-97E7-4422-A4B0-07B2B158210A}"/>
              </a:ext>
            </a:extLst>
          </p:cNvPr>
          <p:cNvSpPr/>
          <p:nvPr/>
        </p:nvSpPr>
        <p:spPr>
          <a:xfrm flipV="1">
            <a:off x="8773786" y="4150335"/>
            <a:ext cx="108000" cy="108000"/>
          </a:xfrm>
          <a:prstGeom prst="ellipse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6B379B11-250B-472C-88AE-5AE60565EFE2}"/>
              </a:ext>
            </a:extLst>
          </p:cNvPr>
          <p:cNvSpPr/>
          <p:nvPr/>
        </p:nvSpPr>
        <p:spPr>
          <a:xfrm flipV="1">
            <a:off x="8773786" y="3997935"/>
            <a:ext cx="108000" cy="108000"/>
          </a:xfrm>
          <a:prstGeom prst="ellipse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626F03BB-A9C0-43C0-BF18-51FCCD80DCCC}"/>
              </a:ext>
            </a:extLst>
          </p:cNvPr>
          <p:cNvSpPr/>
          <p:nvPr/>
        </p:nvSpPr>
        <p:spPr>
          <a:xfrm>
            <a:off x="7917180" y="3475990"/>
            <a:ext cx="196850" cy="19685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E5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758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 build="p"/>
      <p:bldP spid="24" grpId="0" build="p"/>
      <p:bldP spid="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0" y="552388"/>
            <a:ext cx="10849429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Розрахунок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тарифу на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перевезення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частині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маршруту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приватним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локомотивом</a:t>
            </a:r>
          </a:p>
        </p:txBody>
      </p:sp>
      <p:pic>
        <p:nvPicPr>
          <p:cNvPr id="39" name="Picture 23">
            <a:extLst>
              <a:ext uri="{FF2B5EF4-FFF2-40B4-BE49-F238E27FC236}">
                <a16:creationId xmlns:a16="http://schemas.microsoft.com/office/drawing/2014/main" id="{94250131-1E27-474A-BCB3-5F2EA35F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AA60F66-3917-40E1-A1A0-1D103248311A}"/>
              </a:ext>
            </a:extLst>
          </p:cNvPr>
          <p:cNvSpPr/>
          <p:nvPr/>
        </p:nvSpPr>
        <p:spPr>
          <a:xfrm>
            <a:off x="762899" y="5354061"/>
            <a:ext cx="41971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Загальний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тариф за схема 29.1+29.4+схема2 (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гривень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вагон),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розрахункова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маса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- 65 тонн /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48ваг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69F4E63-F7D1-4E80-A59E-C9CB2AEE370E}"/>
              </a:ext>
            </a:extLst>
          </p:cNvPr>
          <p:cNvSpPr txBox="1"/>
          <p:nvPr/>
        </p:nvSpPr>
        <p:spPr>
          <a:xfrm>
            <a:off x="1068760" y="1309018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7" name="TextBox 6">
            <a:extLst>
              <a:ext uri="{FF2B5EF4-FFF2-40B4-BE49-F238E27FC236}">
                <a16:creationId xmlns:a16="http://schemas.microsoft.com/office/drawing/2014/main" id="{06C68936-192C-45C4-9A12-8E6C48C5DC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2261" y="3886146"/>
            <a:ext cx="7168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грн за </a:t>
            </a:r>
            <a:b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вагон</a:t>
            </a:r>
            <a:endParaRPr lang="ru-RU" sz="1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FC0FE50C-9308-4119-9F4D-BD7AACDF1BC5}"/>
              </a:ext>
            </a:extLst>
          </p:cNvPr>
          <p:cNvSpPr/>
          <p:nvPr/>
        </p:nvSpPr>
        <p:spPr>
          <a:xfrm>
            <a:off x="1115123" y="3037964"/>
            <a:ext cx="4108108" cy="1381238"/>
          </a:xfrm>
          <a:prstGeom prst="rect">
            <a:avLst/>
          </a:prstGeom>
          <a:solidFill>
            <a:srgbClr val="D9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DF0875D9-3737-4694-A9BB-ED78FDB81E07}"/>
              </a:ext>
            </a:extLst>
          </p:cNvPr>
          <p:cNvSpPr txBox="1"/>
          <p:nvPr/>
        </p:nvSpPr>
        <p:spPr>
          <a:xfrm>
            <a:off x="2515634" y="4501277"/>
            <a:ext cx="1428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Балін</a:t>
            </a:r>
            <a: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uk-UA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Гречани</a:t>
            </a:r>
            <a:endParaRPr lang="ru-RU" sz="1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C0B754F-C836-4437-BFDF-7C3B2CA358F4}"/>
              </a:ext>
            </a:extLst>
          </p:cNvPr>
          <p:cNvSpPr txBox="1"/>
          <p:nvPr/>
        </p:nvSpPr>
        <p:spPr>
          <a:xfrm>
            <a:off x="6129657" y="4490061"/>
            <a:ext cx="2976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Гречани</a:t>
            </a:r>
            <a: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uk-UA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ЧорноморськПорт</a:t>
            </a:r>
            <a: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uk-UA" sz="1200" b="1" dirty="0" err="1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Експ</a:t>
            </a:r>
            <a:r>
              <a:rPr lang="uk-UA" sz="12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</a:t>
            </a:r>
            <a:endParaRPr lang="ru-RU" sz="12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25FF2D2-E7D3-4AD6-B167-9D6C84DAD0D9}"/>
              </a:ext>
            </a:extLst>
          </p:cNvPr>
          <p:cNvSpPr txBox="1"/>
          <p:nvPr/>
        </p:nvSpPr>
        <p:spPr>
          <a:xfrm>
            <a:off x="2512074" y="3270365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28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2352,648</a:t>
            </a:r>
            <a:endParaRPr lang="ru-RU" sz="28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BA3F064-42F5-476C-98A9-81C8C6CD4F7B}"/>
              </a:ext>
            </a:extLst>
          </p:cNvPr>
          <p:cNvSpPr txBox="1"/>
          <p:nvPr/>
        </p:nvSpPr>
        <p:spPr>
          <a:xfrm>
            <a:off x="2296184" y="3880317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uk-UA" sz="1200" dirty="0">
                <a:solidFill>
                  <a:srgbClr val="000000"/>
                </a:solidFill>
                <a:latin typeface="Arial" charset="0"/>
              </a:rPr>
              <a:t>тариф за схемами 29.1+29.4</a:t>
            </a:r>
            <a:endParaRPr lang="ru-RU" sz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EE608D47-8934-4D39-B529-687A13C49591}"/>
              </a:ext>
            </a:extLst>
          </p:cNvPr>
          <p:cNvSpPr/>
          <p:nvPr/>
        </p:nvSpPr>
        <p:spPr>
          <a:xfrm>
            <a:off x="5223562" y="2170574"/>
            <a:ext cx="4930405" cy="412048"/>
          </a:xfrm>
          <a:prstGeom prst="rect">
            <a:avLst/>
          </a:prstGeom>
          <a:solidFill>
            <a:srgbClr val="D9D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C2A89606-2910-4314-AAE5-D1F499DDF0CB}"/>
              </a:ext>
            </a:extLst>
          </p:cNvPr>
          <p:cNvSpPr/>
          <p:nvPr/>
        </p:nvSpPr>
        <p:spPr>
          <a:xfrm>
            <a:off x="5224564" y="2569241"/>
            <a:ext cx="4929404" cy="1849961"/>
          </a:xfrm>
          <a:prstGeom prst="rect">
            <a:avLst/>
          </a:prstGeom>
          <a:solidFill>
            <a:srgbClr val="12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/>
            <a:endParaRPr lang="ru-RU" sz="1800">
              <a:solidFill>
                <a:srgbClr val="FFFFFF"/>
              </a:solidFill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866820BD-2FB7-41B7-B925-C474B78C422C}"/>
              </a:ext>
            </a:extLst>
          </p:cNvPr>
          <p:cNvSpPr txBox="1"/>
          <p:nvPr/>
        </p:nvSpPr>
        <p:spPr>
          <a:xfrm>
            <a:off x="6912984" y="3202286"/>
            <a:ext cx="15199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28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11395,9</a:t>
            </a:r>
            <a:endParaRPr lang="ru-RU" sz="28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7" name="Правая фигурная скобка 106">
            <a:extLst>
              <a:ext uri="{FF2B5EF4-FFF2-40B4-BE49-F238E27FC236}">
                <a16:creationId xmlns:a16="http://schemas.microsoft.com/office/drawing/2014/main" id="{83A09204-9D85-4157-8D52-12F02978A143}"/>
              </a:ext>
            </a:extLst>
          </p:cNvPr>
          <p:cNvSpPr/>
          <p:nvPr/>
        </p:nvSpPr>
        <p:spPr>
          <a:xfrm flipH="1">
            <a:off x="9637292" y="2170574"/>
            <a:ext cx="360040" cy="2248628"/>
          </a:xfrm>
          <a:prstGeom prst="rightBrace">
            <a:avLst>
              <a:gd name="adj1" fmla="val 31824"/>
              <a:gd name="adj2" fmla="val 10191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1006AC50-D3C0-4321-9533-73783EFB202B}"/>
              </a:ext>
            </a:extLst>
          </p:cNvPr>
          <p:cNvSpPr txBox="1"/>
          <p:nvPr/>
        </p:nvSpPr>
        <p:spPr>
          <a:xfrm>
            <a:off x="10246229" y="2178956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+763,6</a:t>
            </a:r>
            <a:endParaRPr lang="ru-RU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A62CBA41-7CBF-4C4D-AAE5-ED0009481EFB}"/>
              </a:ext>
            </a:extLst>
          </p:cNvPr>
          <p:cNvCxnSpPr>
            <a:cxnSpLocks/>
          </p:cNvCxnSpPr>
          <p:nvPr/>
        </p:nvCxnSpPr>
        <p:spPr>
          <a:xfrm flipH="1">
            <a:off x="1220784" y="2481763"/>
            <a:ext cx="966184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5414F6A9-6199-466E-B780-CB5D408E662A}"/>
              </a:ext>
            </a:extLst>
          </p:cNvPr>
          <p:cNvSpPr txBox="1"/>
          <p:nvPr/>
        </p:nvSpPr>
        <p:spPr>
          <a:xfrm>
            <a:off x="2311472" y="2209495"/>
            <a:ext cx="1955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схема 2 – 12985 грн</a:t>
            </a:r>
            <a:endParaRPr lang="ru-RU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9DA218FF-C899-42DD-ADF5-F4F6DA0A3E2D}"/>
              </a:ext>
            </a:extLst>
          </p:cNvPr>
          <p:cNvCxnSpPr>
            <a:cxnSpLocks/>
          </p:cNvCxnSpPr>
          <p:nvPr/>
        </p:nvCxnSpPr>
        <p:spPr>
          <a:xfrm>
            <a:off x="9997332" y="2170574"/>
            <a:ext cx="907763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2" name="Правая фигурная скобка 111">
            <a:extLst>
              <a:ext uri="{FF2B5EF4-FFF2-40B4-BE49-F238E27FC236}">
                <a16:creationId xmlns:a16="http://schemas.microsoft.com/office/drawing/2014/main" id="{21ECDAA1-1EC1-42FA-8CFA-811D0ADFB089}"/>
              </a:ext>
            </a:extLst>
          </p:cNvPr>
          <p:cNvSpPr/>
          <p:nvPr/>
        </p:nvSpPr>
        <p:spPr>
          <a:xfrm>
            <a:off x="10153655" y="2174340"/>
            <a:ext cx="94750" cy="307603"/>
          </a:xfrm>
          <a:prstGeom prst="rightBrace">
            <a:avLst>
              <a:gd name="adj1" fmla="val 56553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eaLnBrk="1" hangingPunct="1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712B9F2-7C07-407C-B8D3-2DB815C8F296}"/>
              </a:ext>
            </a:extLst>
          </p:cNvPr>
          <p:cNvSpPr txBox="1"/>
          <p:nvPr/>
        </p:nvSpPr>
        <p:spPr>
          <a:xfrm>
            <a:off x="10129768" y="2633626"/>
            <a:ext cx="90548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eaLnBrk="1" hangingPunct="1"/>
            <a:r>
              <a:rPr lang="uk-UA" sz="800" dirty="0">
                <a:solidFill>
                  <a:srgbClr val="FF0000"/>
                </a:solidFill>
                <a:latin typeface="Arial" charset="0"/>
              </a:rPr>
              <a:t>Навантажений </a:t>
            </a:r>
            <a:br>
              <a:rPr lang="uk-UA" sz="800" dirty="0">
                <a:solidFill>
                  <a:srgbClr val="FF0000"/>
                </a:solidFill>
                <a:latin typeface="Arial" charset="0"/>
              </a:rPr>
            </a:br>
            <a:r>
              <a:rPr lang="uk-UA" sz="800" dirty="0">
                <a:solidFill>
                  <a:srgbClr val="FF0000"/>
                </a:solidFill>
                <a:latin typeface="Arial" charset="0"/>
              </a:rPr>
              <a:t>стан пшениця</a:t>
            </a:r>
            <a:endParaRPr lang="ru-RU" sz="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5442F4-9EB3-43D7-830C-C9131FECED6C}"/>
              </a:ext>
            </a:extLst>
          </p:cNvPr>
          <p:cNvSpPr txBox="1"/>
          <p:nvPr/>
        </p:nvSpPr>
        <p:spPr>
          <a:xfrm>
            <a:off x="8625462" y="2224628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/>
            <a:r>
              <a:rPr lang="uk-UA" sz="1400" b="1" dirty="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13748,6*</a:t>
            </a:r>
            <a:endParaRPr lang="ru-RU" sz="1400" b="1" dirty="0">
              <a:solidFill>
                <a:srgbClr val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A2C8C6C9-FBEA-43E2-ACB4-0875D8CDDF30}"/>
              </a:ext>
            </a:extLst>
          </p:cNvPr>
          <p:cNvSpPr txBox="1"/>
          <p:nvPr/>
        </p:nvSpPr>
        <p:spPr>
          <a:xfrm>
            <a:off x="6538282" y="3874074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/>
            <a:r>
              <a:rPr lang="uk-UA" sz="1200" dirty="0">
                <a:solidFill>
                  <a:schemeClr val="bg1"/>
                </a:solidFill>
                <a:latin typeface="Arial" charset="0"/>
              </a:rPr>
              <a:t>тариф за схемою 2</a:t>
            </a:r>
            <a:endParaRPr lang="ru-RU" sz="1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id="{B78FDE0D-AF88-4130-916B-FC0AB635A237}"/>
              </a:ext>
            </a:extLst>
          </p:cNvPr>
          <p:cNvCxnSpPr>
            <a:cxnSpLocks/>
          </p:cNvCxnSpPr>
          <p:nvPr/>
        </p:nvCxnSpPr>
        <p:spPr>
          <a:xfrm>
            <a:off x="1124342" y="4419202"/>
            <a:ext cx="9781551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62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3781C21-923C-4D06-909B-0E7498CC54C2}"/>
              </a:ext>
            </a:extLst>
          </p:cNvPr>
          <p:cNvSpPr/>
          <p:nvPr/>
        </p:nvSpPr>
        <p:spPr>
          <a:xfrm>
            <a:off x="856414" y="1476422"/>
            <a:ext cx="2649529" cy="443818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1" y="552388"/>
            <a:ext cx="6560458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Складові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елементи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обороту вагона за 2007 та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період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2011-2020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рр</a:t>
            </a:r>
            <a:endParaRPr lang="ru-R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4E79F57D-874D-47E0-9BB3-50C5FAF4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AF2BF1D-EC7B-4FDA-8C49-74C04043E7D8}"/>
              </a:ext>
            </a:extLst>
          </p:cNvPr>
          <p:cNvSpPr txBox="1"/>
          <p:nvPr/>
        </p:nvSpPr>
        <p:spPr>
          <a:xfrm>
            <a:off x="1293558" y="1792359"/>
            <a:ext cx="1824323" cy="1642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en-US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тратегія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укрупнення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навантаження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перевезення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РРМП та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узгодження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строків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навантаження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і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вивантаження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значно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зменшила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вагона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вантажними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операціями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0AD8FA-DAB8-4124-850F-1F6ACDC84D28}"/>
              </a:ext>
            </a:extLst>
          </p:cNvPr>
          <p:cNvSpPr txBox="1"/>
          <p:nvPr/>
        </p:nvSpPr>
        <p:spPr>
          <a:xfrm>
            <a:off x="1266779" y="3791817"/>
            <a:ext cx="186894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Зменшення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пасажирського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руху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подовження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пліч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обігу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локомотивів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сприяло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зменшенню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тривалості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знаходження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вагона в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русі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простою на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технічних</a:t>
            </a:r>
            <a:r>
              <a:rPr lang="ru-RU" sz="11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станціях</a:t>
            </a:r>
            <a:endParaRPr lang="ru-RU" sz="1100" dirty="0">
              <a:solidFill>
                <a:srgbClr val="2C2C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41" name="Диаграмма 40">
            <a:extLst>
              <a:ext uri="{FF2B5EF4-FFF2-40B4-BE49-F238E27FC236}">
                <a16:creationId xmlns:a16="http://schemas.microsoft.com/office/drawing/2014/main" id="{3A932A29-24F7-4C90-97E9-B09B750762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080677"/>
              </p:ext>
            </p:extLst>
          </p:nvPr>
        </p:nvGraphicFramePr>
        <p:xfrm>
          <a:off x="3920769" y="1563930"/>
          <a:ext cx="7529303" cy="4332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id="{F63CCAFA-AB00-46A1-B421-F628C655DD95}"/>
              </a:ext>
            </a:extLst>
          </p:cNvPr>
          <p:cNvCxnSpPr/>
          <p:nvPr/>
        </p:nvCxnSpPr>
        <p:spPr bwMode="auto">
          <a:xfrm flipH="1">
            <a:off x="10466234" y="2183811"/>
            <a:ext cx="268246" cy="0"/>
          </a:xfrm>
          <a:prstGeom prst="straightConnector1">
            <a:avLst/>
          </a:prstGeom>
          <a:ln>
            <a:solidFill>
              <a:srgbClr val="16D88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B18DDED-52FE-487B-ADE4-7CF8E187DEFC}"/>
              </a:ext>
            </a:extLst>
          </p:cNvPr>
          <p:cNvSpPr txBox="1"/>
          <p:nvPr/>
        </p:nvSpPr>
        <p:spPr>
          <a:xfrm>
            <a:off x="10725483" y="1995484"/>
            <a:ext cx="10675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6D8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</a:t>
            </a:r>
            <a:r>
              <a:rPr lang="uk-UA" sz="1600" dirty="0">
                <a:solidFill>
                  <a:srgbClr val="16D8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16,8 год</a:t>
            </a:r>
            <a:endParaRPr lang="ru-RU" sz="1600" dirty="0">
              <a:solidFill>
                <a:srgbClr val="16D8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86B48DA-E1F5-4F2C-BD9E-2FBB9BBEC992}"/>
              </a:ext>
            </a:extLst>
          </p:cNvPr>
          <p:cNvSpPr txBox="1"/>
          <p:nvPr/>
        </p:nvSpPr>
        <p:spPr>
          <a:xfrm>
            <a:off x="9469221" y="2690146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9,26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AAF532EE-7331-48B2-A3ED-5EAEF97D11F6}"/>
              </a:ext>
            </a:extLst>
          </p:cNvPr>
          <p:cNvCxnSpPr/>
          <p:nvPr/>
        </p:nvCxnSpPr>
        <p:spPr bwMode="auto">
          <a:xfrm flipH="1">
            <a:off x="9528172" y="1833200"/>
            <a:ext cx="268246" cy="0"/>
          </a:xfrm>
          <a:prstGeom prst="straightConnector1">
            <a:avLst/>
          </a:prstGeom>
          <a:ln>
            <a:solidFill>
              <a:srgbClr val="16D880"/>
            </a:solidFill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F6AD68BE-AD04-4CE6-9E12-9476CCCDF982}"/>
              </a:ext>
            </a:extLst>
          </p:cNvPr>
          <p:cNvSpPr txBox="1"/>
          <p:nvPr/>
        </p:nvSpPr>
        <p:spPr>
          <a:xfrm>
            <a:off x="9805263" y="1644873"/>
            <a:ext cx="12374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16D8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– </a:t>
            </a:r>
            <a:r>
              <a:rPr lang="uk-UA" sz="1600" dirty="0">
                <a:solidFill>
                  <a:srgbClr val="16D88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44,64 год</a:t>
            </a:r>
            <a:endParaRPr lang="ru-RU" sz="1600" dirty="0">
              <a:solidFill>
                <a:srgbClr val="16D88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356A6F-CDA5-4065-9D16-213926DA5F09}"/>
              </a:ext>
            </a:extLst>
          </p:cNvPr>
          <p:cNvSpPr txBox="1"/>
          <p:nvPr/>
        </p:nvSpPr>
        <p:spPr>
          <a:xfrm>
            <a:off x="10104547" y="2370067"/>
            <a:ext cx="8675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10,35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7684B41-8F77-4471-BB2A-78878CCEB593}"/>
              </a:ext>
            </a:extLst>
          </p:cNvPr>
          <p:cNvSpPr txBox="1"/>
          <p:nvPr/>
        </p:nvSpPr>
        <p:spPr>
          <a:xfrm>
            <a:off x="9733722" y="2045528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9,68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F2C3EAD-B980-4B30-9D12-9D6B8B283C1F}"/>
              </a:ext>
            </a:extLst>
          </p:cNvPr>
          <p:cNvSpPr txBox="1"/>
          <p:nvPr/>
        </p:nvSpPr>
        <p:spPr>
          <a:xfrm>
            <a:off x="8720398" y="1711577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7,82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69FC8C5-2EAB-45D1-B49D-5405CF8E3428}"/>
              </a:ext>
            </a:extLst>
          </p:cNvPr>
          <p:cNvSpPr txBox="1"/>
          <p:nvPr/>
        </p:nvSpPr>
        <p:spPr>
          <a:xfrm>
            <a:off x="9186171" y="3014769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8,74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C6B9D0E-D268-4B1C-8098-38771C5CC932}"/>
              </a:ext>
            </a:extLst>
          </p:cNvPr>
          <p:cNvSpPr txBox="1"/>
          <p:nvPr/>
        </p:nvSpPr>
        <p:spPr>
          <a:xfrm>
            <a:off x="9662295" y="3335326"/>
            <a:ext cx="6912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9,6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128018B-A433-4036-9300-DE691270963B}"/>
              </a:ext>
            </a:extLst>
          </p:cNvPr>
          <p:cNvSpPr txBox="1"/>
          <p:nvPr/>
        </p:nvSpPr>
        <p:spPr>
          <a:xfrm>
            <a:off x="9171532" y="3664167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8,66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2B7E7A91-4CCD-4C16-94EC-3707D98E0D29}"/>
              </a:ext>
            </a:extLst>
          </p:cNvPr>
          <p:cNvSpPr txBox="1"/>
          <p:nvPr/>
        </p:nvSpPr>
        <p:spPr>
          <a:xfrm>
            <a:off x="8547514" y="3993216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7,55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38DD9F-F315-46C8-8152-31360B5F3F28}"/>
              </a:ext>
            </a:extLst>
          </p:cNvPr>
          <p:cNvSpPr txBox="1"/>
          <p:nvPr/>
        </p:nvSpPr>
        <p:spPr>
          <a:xfrm>
            <a:off x="7772940" y="4312239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6,15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4899DE7-D33C-493B-8A5B-43BD3EE99060}"/>
              </a:ext>
            </a:extLst>
          </p:cNvPr>
          <p:cNvSpPr txBox="1"/>
          <p:nvPr/>
        </p:nvSpPr>
        <p:spPr>
          <a:xfrm>
            <a:off x="7617093" y="4643704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5,85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FBC93B9-9AA1-47BD-915E-E21B8D857692}"/>
              </a:ext>
            </a:extLst>
          </p:cNvPr>
          <p:cNvSpPr txBox="1"/>
          <p:nvPr/>
        </p:nvSpPr>
        <p:spPr>
          <a:xfrm>
            <a:off x="7599251" y="4970709"/>
            <a:ext cx="7793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5,84 діб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50E866A-AD1B-4A51-A6B8-DEB988AB0FA2}"/>
              </a:ext>
            </a:extLst>
          </p:cNvPr>
          <p:cNvSpPr/>
          <p:nvPr/>
        </p:nvSpPr>
        <p:spPr>
          <a:xfrm>
            <a:off x="1168649" y="1877865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6F5EDE75-2120-403C-99CF-39CCAE41B154}"/>
              </a:ext>
            </a:extLst>
          </p:cNvPr>
          <p:cNvSpPr/>
          <p:nvPr/>
        </p:nvSpPr>
        <p:spPr>
          <a:xfrm>
            <a:off x="1168649" y="3871703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676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Диаграмма 28">
            <a:extLst>
              <a:ext uri="{FF2B5EF4-FFF2-40B4-BE49-F238E27FC236}">
                <a16:creationId xmlns:a16="http://schemas.microsoft.com/office/drawing/2014/main" id="{352A50DE-4A2E-4C4F-8795-2536657383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028267"/>
              </p:ext>
            </p:extLst>
          </p:nvPr>
        </p:nvGraphicFramePr>
        <p:xfrm>
          <a:off x="6793324" y="1819879"/>
          <a:ext cx="3608108" cy="361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1" y="552388"/>
            <a:ext cx="6560458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Розподіл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вантажних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відправок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компанії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Kernel</a:t>
            </a:r>
            <a:endParaRPr lang="ru-R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4E79F57D-874D-47E0-9BB3-50C5FAF48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pic>
        <p:nvPicPr>
          <p:cNvPr id="25" name="Picture 2" descr="D:\НДР\НДР текучка\Презент Кравченк Аналіз ниток 2020\Презентація 2021\fig flow carload.jpg">
            <a:extLst>
              <a:ext uri="{FF2B5EF4-FFF2-40B4-BE49-F238E27FC236}">
                <a16:creationId xmlns:a16="http://schemas.microsoft.com/office/drawing/2014/main" id="{574BA204-5B1E-488E-BC29-FC284FF97A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539"/>
          <a:stretch/>
        </p:blipFill>
        <p:spPr bwMode="auto">
          <a:xfrm>
            <a:off x="831240" y="1735129"/>
            <a:ext cx="4901110" cy="42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лачко с текстом: прямоугольное со скругленными углами 5">
            <a:extLst>
              <a:ext uri="{FF2B5EF4-FFF2-40B4-BE49-F238E27FC236}">
                <a16:creationId xmlns:a16="http://schemas.microsoft.com/office/drawing/2014/main" id="{93581C85-8268-4FDB-AF56-4C464B74A794}"/>
              </a:ext>
            </a:extLst>
          </p:cNvPr>
          <p:cNvSpPr/>
          <p:nvPr/>
        </p:nvSpPr>
        <p:spPr>
          <a:xfrm>
            <a:off x="5968132" y="1744051"/>
            <a:ext cx="1579013" cy="1079438"/>
          </a:xfrm>
          <a:prstGeom prst="wedgeRoundRectCallout">
            <a:avLst>
              <a:gd name="adj1" fmla="val 33404"/>
              <a:gd name="adj2" fmla="val 70351"/>
              <a:gd name="adj3" fmla="val 16667"/>
            </a:avLst>
          </a:prstGeom>
          <a:solidFill>
            <a:srgbClr val="0E5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блачко с текстом: прямоугольное со скругленными углами 34">
            <a:extLst>
              <a:ext uri="{FF2B5EF4-FFF2-40B4-BE49-F238E27FC236}">
                <a16:creationId xmlns:a16="http://schemas.microsoft.com/office/drawing/2014/main" id="{83ED330B-A18D-4D7E-9F56-FCB76C35B580}"/>
              </a:ext>
            </a:extLst>
          </p:cNvPr>
          <p:cNvSpPr/>
          <p:nvPr/>
        </p:nvSpPr>
        <p:spPr>
          <a:xfrm>
            <a:off x="9607890" y="1797576"/>
            <a:ext cx="1579013" cy="1079438"/>
          </a:xfrm>
          <a:prstGeom prst="wedgeRoundRectCallout">
            <a:avLst>
              <a:gd name="adj1" fmla="val -32415"/>
              <a:gd name="adj2" fmla="val 72830"/>
              <a:gd name="adj3" fmla="val 16667"/>
            </a:avLst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CB7DC8-CF79-4623-98F6-21D7C7574E31}"/>
              </a:ext>
            </a:extLst>
          </p:cNvPr>
          <p:cNvSpPr txBox="1"/>
          <p:nvPr/>
        </p:nvSpPr>
        <p:spPr>
          <a:xfrm>
            <a:off x="9921234" y="2340708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37,89%</a:t>
            </a:r>
            <a:endParaRPr lang="ru-R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0FA7A8-1EBA-4583-A1E4-9E75D4FF9944}"/>
              </a:ext>
            </a:extLst>
          </p:cNvPr>
          <p:cNvSpPr txBox="1"/>
          <p:nvPr/>
        </p:nvSpPr>
        <p:spPr>
          <a:xfrm>
            <a:off x="6223490" y="2296105"/>
            <a:ext cx="1072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62,11%</a:t>
            </a:r>
            <a:endParaRPr lang="ru-RU" sz="20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0FF8A9-29D9-4E63-A865-A84336B06D29}"/>
              </a:ext>
            </a:extLst>
          </p:cNvPr>
          <p:cNvSpPr txBox="1"/>
          <p:nvPr/>
        </p:nvSpPr>
        <p:spPr>
          <a:xfrm>
            <a:off x="9888918" y="1979699"/>
            <a:ext cx="1070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Вагонка </a:t>
            </a:r>
            <a:r>
              <a:rPr lang="ru-RU" sz="11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відправк</a:t>
            </a:r>
            <a:r>
              <a:rPr lang="uk-UA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607C8D7-40D3-4801-B8CE-0CB6305CC3BC}"/>
              </a:ext>
            </a:extLst>
          </p:cNvPr>
          <p:cNvSpPr txBox="1"/>
          <p:nvPr/>
        </p:nvSpPr>
        <p:spPr>
          <a:xfrm>
            <a:off x="6213475" y="1921714"/>
            <a:ext cx="10705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uk-UA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Маршрутна</a:t>
            </a:r>
          </a:p>
          <a:p>
            <a:pPr defTabSz="906133">
              <a:defRPr/>
            </a:pPr>
            <a:r>
              <a:rPr lang="uk-UA" sz="11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відправка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30DE37A-031A-424E-9D62-5322109A6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54851" y="3325130"/>
            <a:ext cx="1029687" cy="41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0" y="552388"/>
            <a:ext cx="8619309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Напрями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підвищення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ефективності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операційної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моделі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залізничної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системи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України</a:t>
            </a:r>
            <a:endParaRPr lang="ru-R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4E79F57D-874D-47E0-9BB3-50C5FAF4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24D230-A22C-40DB-A389-6CD1E247D90C}"/>
              </a:ext>
            </a:extLst>
          </p:cNvPr>
          <p:cNvSpPr txBox="1"/>
          <p:nvPr/>
        </p:nvSpPr>
        <p:spPr>
          <a:xfrm>
            <a:off x="5218787" y="1975239"/>
            <a:ext cx="6235745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spcBef>
                <a:spcPts val="1200"/>
              </a:spcBef>
              <a:defRPr/>
            </a:pP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розкладом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маршрутних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поїздів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без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додаткових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доплат</a:t>
            </a:r>
          </a:p>
          <a:p>
            <a:pPr defTabSz="906133">
              <a:spcBef>
                <a:spcPts val="1200"/>
              </a:spcBef>
              <a:defRPr/>
            </a:pP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організація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ступеневих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маршрутів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групових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поїздів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мережі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принципом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райдшерінга</a:t>
            </a:r>
            <a:endParaRPr lang="ru-RU" sz="1400" dirty="0">
              <a:solidFill>
                <a:srgbClr val="2C2C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06133">
              <a:spcBef>
                <a:spcPts val="1200"/>
              </a:spcBef>
              <a:defRPr/>
            </a:pP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можливість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отримання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перевізника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послуги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формування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поїздів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вагонів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шляху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їх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слідування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ознаками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не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передбачені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Планом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Формування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Поїздів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defTabSz="906133">
              <a:spcBef>
                <a:spcPts val="1200"/>
              </a:spcBef>
              <a:defRPr/>
            </a:pP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запровадження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правових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умов для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можливості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управління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залізничною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інфраструктурою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приватно-державному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партнерстві</a:t>
            </a:r>
            <a:endParaRPr lang="ru-RU" sz="1400" dirty="0">
              <a:solidFill>
                <a:srgbClr val="2C2C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06133">
              <a:spcBef>
                <a:spcPts val="1200"/>
              </a:spcBef>
              <a:defRPr/>
            </a:pP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впровадження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приватної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тяги з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конкурентними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тарифами на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вивізній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роботі</a:t>
            </a:r>
            <a:endParaRPr lang="ru-RU" sz="1400" dirty="0">
              <a:solidFill>
                <a:srgbClr val="2C2C2D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defTabSz="906133">
              <a:spcBef>
                <a:spcPts val="1200"/>
              </a:spcBef>
              <a:defRPr/>
            </a:pP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цифровізація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планування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відкритий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доступ до </a:t>
            </a:r>
            <a:b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даних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перевізного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процесу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(АРІ, </a:t>
            </a:r>
            <a:r>
              <a:rPr lang="ru-RU" sz="1400" dirty="0" err="1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тощо</a:t>
            </a:r>
            <a:r>
              <a:rPr lang="ru-RU" sz="1400" dirty="0">
                <a:solidFill>
                  <a:srgbClr val="2C2C2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E5633502-E050-457B-8AF3-BA0DBAE48FD6}"/>
              </a:ext>
            </a:extLst>
          </p:cNvPr>
          <p:cNvSpPr/>
          <p:nvPr/>
        </p:nvSpPr>
        <p:spPr>
          <a:xfrm>
            <a:off x="5093878" y="2091969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EB4691A-5C6B-4629-A949-6AFD58373B68}"/>
              </a:ext>
            </a:extLst>
          </p:cNvPr>
          <p:cNvSpPr/>
          <p:nvPr/>
        </p:nvSpPr>
        <p:spPr>
          <a:xfrm>
            <a:off x="5093878" y="2466650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53733C8-5E25-4767-9B55-7F55FCB7507E}"/>
              </a:ext>
            </a:extLst>
          </p:cNvPr>
          <p:cNvSpPr/>
          <p:nvPr/>
        </p:nvSpPr>
        <p:spPr>
          <a:xfrm>
            <a:off x="5093878" y="3042053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93D635CE-CB90-4F14-B27A-8B6020405F93}"/>
              </a:ext>
            </a:extLst>
          </p:cNvPr>
          <p:cNvSpPr/>
          <p:nvPr/>
        </p:nvSpPr>
        <p:spPr>
          <a:xfrm>
            <a:off x="5093878" y="3818178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57FC748-7C85-4664-8685-39234FE94CBE}"/>
              </a:ext>
            </a:extLst>
          </p:cNvPr>
          <p:cNvSpPr/>
          <p:nvPr/>
        </p:nvSpPr>
        <p:spPr>
          <a:xfrm>
            <a:off x="5093878" y="4424804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D3BCC56-269E-464D-92B7-19C9D7ECDA37}"/>
              </a:ext>
            </a:extLst>
          </p:cNvPr>
          <p:cNvSpPr/>
          <p:nvPr/>
        </p:nvSpPr>
        <p:spPr>
          <a:xfrm>
            <a:off x="5093878" y="5004667"/>
            <a:ext cx="93671" cy="93671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Хорда 1">
            <a:extLst>
              <a:ext uri="{FF2B5EF4-FFF2-40B4-BE49-F238E27FC236}">
                <a16:creationId xmlns:a16="http://schemas.microsoft.com/office/drawing/2014/main" id="{8F71C552-EBBB-448E-BE15-3C5A995CB78D}"/>
              </a:ext>
            </a:extLst>
          </p:cNvPr>
          <p:cNvSpPr/>
          <p:nvPr/>
        </p:nvSpPr>
        <p:spPr>
          <a:xfrm>
            <a:off x="1012530" y="1659301"/>
            <a:ext cx="4050123" cy="4050123"/>
          </a:xfrm>
          <a:prstGeom prst="chord">
            <a:avLst/>
          </a:prstGeom>
          <a:blipFill>
            <a:blip r:embed="rId3"/>
            <a:stretch>
              <a:fillRect l="-34867" r="-6070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0226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07E9B2D-0CD3-4DFA-BAA6-A91339425FC5}"/>
              </a:ext>
            </a:extLst>
          </p:cNvPr>
          <p:cNvSpPr/>
          <p:nvPr/>
        </p:nvSpPr>
        <p:spPr>
          <a:xfrm>
            <a:off x="856414" y="1654222"/>
            <a:ext cx="4172786" cy="251137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0" y="552388"/>
            <a:ext cx="10055587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Тривалість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слідування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зернових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вантажів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поїздах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РРМП на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Лазірки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Чорноморськ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-Порт (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жовтень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-листопад)</a:t>
            </a: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4E79F57D-874D-47E0-9BB3-50C5FAF4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6DB9CFEF-4576-4D0D-B36A-7086C54141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3561368"/>
              </p:ext>
            </p:extLst>
          </p:nvPr>
        </p:nvGraphicFramePr>
        <p:xfrm>
          <a:off x="5276548" y="2152433"/>
          <a:ext cx="6413068" cy="4083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EDFB462A-898F-4AEB-8F78-9319484BE534}"/>
              </a:ext>
            </a:extLst>
          </p:cNvPr>
          <p:cNvSpPr txBox="1"/>
          <p:nvPr/>
        </p:nvSpPr>
        <p:spPr>
          <a:xfrm>
            <a:off x="5562238" y="1602946"/>
            <a:ext cx="2017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Рівень виконання РРМП</a:t>
            </a:r>
          </a:p>
          <a:p>
            <a:r>
              <a:rPr lang="uk-U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прибуттям </a:t>
            </a:r>
            <a:r>
              <a:rPr lang="uk-UA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90,39%</a:t>
            </a:r>
            <a:endParaRPr lang="ru-RU" sz="1200" b="1" dirty="0">
              <a:solidFill>
                <a:srgbClr val="12B2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12B167-B586-4471-BD27-E4E9230F204D}"/>
              </a:ext>
            </a:extLst>
          </p:cNvPr>
          <p:cNvSpPr txBox="1"/>
          <p:nvPr/>
        </p:nvSpPr>
        <p:spPr>
          <a:xfrm>
            <a:off x="7989393" y="1573422"/>
            <a:ext cx="28170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Середня тривалість руху </a:t>
            </a:r>
            <a:r>
              <a:rPr lang="uk-UA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30,32 </a:t>
            </a:r>
            <a:r>
              <a:rPr lang="uk-UA" sz="1200" b="1" dirty="0" err="1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</a:t>
            </a:r>
            <a:r>
              <a:rPr lang="uk-UA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r>
              <a:rPr lang="uk-U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Стандартне відхилення </a:t>
            </a:r>
            <a:r>
              <a:rPr lang="en-US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  <a:r>
              <a:rPr lang="uk-UA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</a:t>
            </a:r>
            <a:r>
              <a:rPr lang="en-US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</a:t>
            </a:r>
            <a:r>
              <a:rPr lang="uk-UA" sz="1200" b="1" dirty="0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uk-UA" sz="1200" b="1" dirty="0" err="1">
                <a:solidFill>
                  <a:srgbClr val="12B26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год</a:t>
            </a:r>
            <a:endParaRPr lang="ru-RU" sz="1200" b="1" dirty="0">
              <a:solidFill>
                <a:srgbClr val="12B26B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46DA364-3D68-45EA-B5F2-8D49CD57F1A9}"/>
              </a:ext>
            </a:extLst>
          </p:cNvPr>
          <p:cNvSpPr/>
          <p:nvPr/>
        </p:nvSpPr>
        <p:spPr>
          <a:xfrm>
            <a:off x="1078410" y="2012437"/>
            <a:ext cx="37221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значне не дотримання нормативного графіка руху на дільницях за маршрутом слідування вагонів (точність прибуття в пункт призначення досягається закладеними значними резервами часу на маршруті), але технології ведення поїздів диспетчерським персоналом відповідають рівню диспетчеризації  відправлення 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</a:t>
            </a:r>
            <a:r>
              <a:rPr lang="uk-UA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готовністю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”</a:t>
            </a:r>
            <a:endParaRPr lang="ru-RU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D59B4FC-ACD3-4D66-9A68-58A0A50A23DA}"/>
              </a:ext>
            </a:extLst>
          </p:cNvPr>
          <p:cNvSpPr txBox="1"/>
          <p:nvPr/>
        </p:nvSpPr>
        <p:spPr>
          <a:xfrm>
            <a:off x="1047676" y="4464165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 дотримується нормативний розклад, однакова швидкість зі звичайними вантажними - відсутній вплив на пропускну спроможність на рівні пасажирського поїзда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28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1" y="552388"/>
            <a:ext cx="9287330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Порівняльний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аналіз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тривалості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руху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маршрутної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відправки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листопаді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2019 та 2020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році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відповідно</a:t>
            </a:r>
            <a:endParaRPr lang="ru-RU" sz="24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4E79F57D-874D-47E0-9BB3-50C5FAF4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6098DDD-73D1-48C0-870F-8329D34FFAE6}"/>
              </a:ext>
            </a:extLst>
          </p:cNvPr>
          <p:cNvSpPr txBox="1"/>
          <p:nvPr/>
        </p:nvSpPr>
        <p:spPr>
          <a:xfrm>
            <a:off x="4537075" y="1818000"/>
            <a:ext cx="14869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станції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формування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відправлення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2,04; 6%</a:t>
            </a:r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9350B34F-5B16-427A-9790-594026BEFF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279460"/>
              </p:ext>
            </p:extLst>
          </p:nvPr>
        </p:nvGraphicFramePr>
        <p:xfrm>
          <a:off x="1149350" y="2330450"/>
          <a:ext cx="4063999" cy="393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9BCDD12F-3BA8-4600-A452-9847FDB3080A}"/>
              </a:ext>
            </a:extLst>
          </p:cNvPr>
          <p:cNvSpPr txBox="1"/>
          <p:nvPr/>
        </p:nvSpPr>
        <p:spPr>
          <a:xfrm>
            <a:off x="2998231" y="3446892"/>
            <a:ext cx="8563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 РРМП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D76C806-EC7C-4275-A6FD-14C5290EF6CA}"/>
              </a:ext>
            </a:extLst>
          </p:cNvPr>
          <p:cNvSpPr/>
          <p:nvPr/>
        </p:nvSpPr>
        <p:spPr>
          <a:xfrm>
            <a:off x="2612823" y="3889917"/>
            <a:ext cx="1600310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36,16 год</a:t>
            </a:r>
            <a:endParaRPr lang="ru-RU" sz="2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листопад </a:t>
            </a:r>
            <a:b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266027-4EB6-42EE-A4C6-068308AF3B35}"/>
              </a:ext>
            </a:extLst>
          </p:cNvPr>
          <p:cNvSpPr txBox="1"/>
          <p:nvPr/>
        </p:nvSpPr>
        <p:spPr>
          <a:xfrm>
            <a:off x="6729942" y="1837049"/>
            <a:ext cx="1334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станції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прибуття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розформ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9,01; 14%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97C0F606-5C4A-4BE2-8F98-A6A2F0BC2DF2}"/>
              </a:ext>
            </a:extLst>
          </p:cNvPr>
          <p:cNvGrpSpPr/>
          <p:nvPr/>
        </p:nvGrpSpPr>
        <p:grpSpPr>
          <a:xfrm>
            <a:off x="6146800" y="2089150"/>
            <a:ext cx="4902200" cy="4330700"/>
            <a:chOff x="5403850" y="2089150"/>
            <a:chExt cx="4902200" cy="4330700"/>
          </a:xfrm>
        </p:grpSpPr>
        <p:graphicFrame>
          <p:nvGraphicFramePr>
            <p:cNvPr id="15" name="Диаграмма 14">
              <a:extLst>
                <a:ext uri="{FF2B5EF4-FFF2-40B4-BE49-F238E27FC236}">
                  <a16:creationId xmlns:a16="http://schemas.microsoft.com/office/drawing/2014/main" id="{3007F3C6-B8EA-4A7A-BC47-BF8766EBDF2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885671670"/>
                </p:ext>
              </p:extLst>
            </p:nvPr>
          </p:nvGraphicFramePr>
          <p:xfrm>
            <a:off x="5403850" y="2089150"/>
            <a:ext cx="4902200" cy="43307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2552FE-1BC3-43D4-97A7-198332BA4A7C}"/>
                </a:ext>
              </a:extLst>
            </p:cNvPr>
            <p:cNvSpPr txBox="1"/>
            <p:nvPr/>
          </p:nvSpPr>
          <p:spPr>
            <a:xfrm>
              <a:off x="7257122" y="3436308"/>
              <a:ext cx="13724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за звичайною </a:t>
              </a:r>
              <a:b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системою</a:t>
              </a:r>
              <a:endPara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86AF6382-73F3-4CB3-9EA4-5A48BF743F17}"/>
                </a:ext>
              </a:extLst>
            </p:cNvPr>
            <p:cNvSpPr/>
            <p:nvPr/>
          </p:nvSpPr>
          <p:spPr>
            <a:xfrm>
              <a:off x="7150956" y="3917436"/>
              <a:ext cx="1600310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24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63,58 год</a:t>
              </a:r>
            </a:p>
            <a:p>
              <a:pPr algn="ctr"/>
              <a:r>
                <a:rPr lang="uk-UA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листопад </a:t>
              </a:r>
              <a:br>
                <a:rPr lang="uk-UA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uk-UA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2020</a:t>
              </a:r>
              <a:endPara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B07425C-59CC-4228-B83B-827E141A1E1E}"/>
              </a:ext>
            </a:extLst>
          </p:cNvPr>
          <p:cNvSpPr txBox="1"/>
          <p:nvPr/>
        </p:nvSpPr>
        <p:spPr>
          <a:xfrm>
            <a:off x="5081059" y="2965233"/>
            <a:ext cx="9281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33,67; 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5000A4-E8E0-4754-8636-E4679FE79E0C}"/>
              </a:ext>
            </a:extLst>
          </p:cNvPr>
          <p:cNvSpPr txBox="1"/>
          <p:nvPr/>
        </p:nvSpPr>
        <p:spPr>
          <a:xfrm>
            <a:off x="1216025" y="1811649"/>
            <a:ext cx="13345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станції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прибуття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розформ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0,44; 1%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9A38AC-B208-4E6B-A0BC-E9244AEA1698}"/>
              </a:ext>
            </a:extLst>
          </p:cNvPr>
          <p:cNvSpPr txBox="1"/>
          <p:nvPr/>
        </p:nvSpPr>
        <p:spPr>
          <a:xfrm>
            <a:off x="9904942" y="1822233"/>
            <a:ext cx="14276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простій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станції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формування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до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відправлення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7,64; 12%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C1C200-B681-4AF1-B107-3614D408B079}"/>
              </a:ext>
            </a:extLst>
          </p:cNvPr>
          <p:cNvSpPr txBox="1"/>
          <p:nvPr/>
        </p:nvSpPr>
        <p:spPr>
          <a:xfrm>
            <a:off x="10393892" y="2967350"/>
            <a:ext cx="9366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час </a:t>
            </a:r>
            <a:r>
              <a:rPr lang="ru-RU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</a:t>
            </a:r>
            <a: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</a:t>
            </a:r>
            <a:br>
              <a:rPr lang="ru-RU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1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46,94; 74%</a:t>
            </a: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EA33A737-C60B-4098-97F3-6AFE444C5000}"/>
              </a:ext>
            </a:extLst>
          </p:cNvPr>
          <p:cNvCxnSpPr>
            <a:cxnSpLocks/>
          </p:cNvCxnSpPr>
          <p:nvPr/>
        </p:nvCxnSpPr>
        <p:spPr>
          <a:xfrm>
            <a:off x="4502150" y="3467100"/>
            <a:ext cx="1466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32B95193-6374-44DE-80C1-849E7EDC99B7}"/>
              </a:ext>
            </a:extLst>
          </p:cNvPr>
          <p:cNvCxnSpPr>
            <a:cxnSpLocks/>
          </p:cNvCxnSpPr>
          <p:nvPr/>
        </p:nvCxnSpPr>
        <p:spPr>
          <a:xfrm>
            <a:off x="1276350" y="2622550"/>
            <a:ext cx="203517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2AD4C091-0B5B-4162-9E1F-550CC61A1EF8}"/>
              </a:ext>
            </a:extLst>
          </p:cNvPr>
          <p:cNvCxnSpPr>
            <a:cxnSpLocks/>
          </p:cNvCxnSpPr>
          <p:nvPr/>
        </p:nvCxnSpPr>
        <p:spPr>
          <a:xfrm>
            <a:off x="9861550" y="3467100"/>
            <a:ext cx="15113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9EE337C1-107C-47DE-AAB7-8AB8F4CF3C6C}"/>
              </a:ext>
            </a:extLst>
          </p:cNvPr>
          <p:cNvCxnSpPr>
            <a:cxnSpLocks/>
          </p:cNvCxnSpPr>
          <p:nvPr/>
        </p:nvCxnSpPr>
        <p:spPr>
          <a:xfrm>
            <a:off x="6502400" y="2622550"/>
            <a:ext cx="19113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28404B1D-E25D-45D6-8E7A-B6E6F688A1AA}"/>
              </a:ext>
            </a:extLst>
          </p:cNvPr>
          <p:cNvCxnSpPr>
            <a:cxnSpLocks/>
          </p:cNvCxnSpPr>
          <p:nvPr/>
        </p:nvCxnSpPr>
        <p:spPr>
          <a:xfrm>
            <a:off x="3575050" y="2622550"/>
            <a:ext cx="2393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6A791CEF-C0B2-4A20-9FC4-76022332CEAF}"/>
              </a:ext>
            </a:extLst>
          </p:cNvPr>
          <p:cNvCxnSpPr>
            <a:cxnSpLocks/>
          </p:cNvCxnSpPr>
          <p:nvPr/>
        </p:nvCxnSpPr>
        <p:spPr>
          <a:xfrm>
            <a:off x="9023350" y="2622550"/>
            <a:ext cx="2355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21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1" y="552388"/>
            <a:ext cx="9287330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Якісні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показники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руху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зернових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поїздів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за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розкладом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ru-RU" sz="2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жовтень</a:t>
            </a:r>
            <a:r>
              <a:rPr lang="ru-RU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-листопад 2019 року)</a:t>
            </a:r>
          </a:p>
        </p:txBody>
      </p:sp>
      <p:pic>
        <p:nvPicPr>
          <p:cNvPr id="5" name="Picture 23">
            <a:extLst>
              <a:ext uri="{FF2B5EF4-FFF2-40B4-BE49-F238E27FC236}">
                <a16:creationId xmlns:a16="http://schemas.microsoft.com/office/drawing/2014/main" id="{4E79F57D-874D-47E0-9BB3-50C5FAF481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graphicFrame>
        <p:nvGraphicFramePr>
          <p:cNvPr id="30" name="Диаграмма 29">
            <a:extLst>
              <a:ext uri="{FF2B5EF4-FFF2-40B4-BE49-F238E27FC236}">
                <a16:creationId xmlns:a16="http://schemas.microsoft.com/office/drawing/2014/main" id="{39B27123-B7DF-4230-9AC3-5D6FEA798E7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106502"/>
              </p:ext>
            </p:extLst>
          </p:nvPr>
        </p:nvGraphicFramePr>
        <p:xfrm>
          <a:off x="1079500" y="2070100"/>
          <a:ext cx="4064000" cy="377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A292C8E7-812D-492D-8973-86E6A0A41168}"/>
              </a:ext>
            </a:extLst>
          </p:cNvPr>
          <p:cNvGrpSpPr/>
          <p:nvPr/>
        </p:nvGrpSpPr>
        <p:grpSpPr>
          <a:xfrm>
            <a:off x="2872321" y="3436309"/>
            <a:ext cx="920445" cy="1247822"/>
            <a:chOff x="2110321" y="3436309"/>
            <a:chExt cx="920445" cy="124782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D13A5E4-B8A6-41F1-95E7-923E703E372C}"/>
                </a:ext>
              </a:extLst>
            </p:cNvPr>
            <p:cNvSpPr txBox="1"/>
            <p:nvPr/>
          </p:nvSpPr>
          <p:spPr>
            <a:xfrm>
              <a:off x="2134631" y="3436309"/>
              <a:ext cx="8563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за РРМП</a:t>
              </a:r>
              <a:endParaRPr lang="ru-RU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B3AB4450-25E3-40E9-AB3E-667B0E437D45}"/>
                </a:ext>
              </a:extLst>
            </p:cNvPr>
            <p:cNvSpPr/>
            <p:nvPr/>
          </p:nvSpPr>
          <p:spPr>
            <a:xfrm>
              <a:off x="2110321" y="3760801"/>
              <a:ext cx="920445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uk-UA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4,7</a:t>
              </a:r>
              <a:endParaRPr lang="ru-RU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uk-UA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обіг, діб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C4C4F04-2F85-4906-93E9-8DE014B80254}"/>
              </a:ext>
            </a:extLst>
          </p:cNvPr>
          <p:cNvGrpSpPr/>
          <p:nvPr/>
        </p:nvGrpSpPr>
        <p:grpSpPr>
          <a:xfrm>
            <a:off x="6798255" y="2492374"/>
            <a:ext cx="3869745" cy="3648075"/>
            <a:chOff x="6036255" y="2492374"/>
            <a:chExt cx="3869745" cy="3648075"/>
          </a:xfrm>
        </p:grpSpPr>
        <p:graphicFrame>
          <p:nvGraphicFramePr>
            <p:cNvPr id="31" name="Диаграмма 30">
              <a:extLst>
                <a:ext uri="{FF2B5EF4-FFF2-40B4-BE49-F238E27FC236}">
                  <a16:creationId xmlns:a16="http://schemas.microsoft.com/office/drawing/2014/main" id="{648EFA28-C8CB-4F6D-AAC4-2725D859ACF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169354264"/>
                </p:ext>
              </p:extLst>
            </p:nvPr>
          </p:nvGraphicFramePr>
          <p:xfrm>
            <a:off x="6036255" y="2492374"/>
            <a:ext cx="3869745" cy="36480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88D97C-1644-4783-A0A1-AFC79CB1C499}"/>
                </a:ext>
              </a:extLst>
            </p:cNvPr>
            <p:cNvSpPr txBox="1"/>
            <p:nvPr/>
          </p:nvSpPr>
          <p:spPr>
            <a:xfrm>
              <a:off x="7309881" y="3518859"/>
              <a:ext cx="137249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за звичайною </a:t>
              </a:r>
              <a:b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uk-UA" sz="12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системою</a:t>
              </a:r>
            </a:p>
          </p:txBody>
        </p:sp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140B8203-E298-43A1-A02C-362D5217F656}"/>
                </a:ext>
              </a:extLst>
            </p:cNvPr>
            <p:cNvSpPr/>
            <p:nvPr/>
          </p:nvSpPr>
          <p:spPr>
            <a:xfrm>
              <a:off x="7289804" y="3843351"/>
              <a:ext cx="138590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uk-UA" sz="4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10,2</a:t>
              </a:r>
              <a:endParaRPr lang="ru-RU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algn="ctr"/>
              <a:r>
                <a:rPr lang="uk-UA" sz="1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обіг, діб</a:t>
              </a: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714F3D30-916F-4003-A032-F7090B8F7B50}"/>
              </a:ext>
            </a:extLst>
          </p:cNvPr>
          <p:cNvSpPr/>
          <p:nvPr/>
        </p:nvSpPr>
        <p:spPr>
          <a:xfrm>
            <a:off x="4103303" y="1735151"/>
            <a:ext cx="1913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Завантажений рейс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3FD9AD-C7D4-429C-B6E5-6FFB68DEC532}"/>
              </a:ext>
            </a:extLst>
          </p:cNvPr>
          <p:cNvSpPr/>
          <p:nvPr/>
        </p:nvSpPr>
        <p:spPr>
          <a:xfrm>
            <a:off x="2127250" y="1816100"/>
            <a:ext cx="120650" cy="120650"/>
          </a:xfrm>
          <a:prstGeom prst="rect">
            <a:avLst/>
          </a:prstGeom>
          <a:solidFill>
            <a:srgbClr val="12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B590B479-E8A6-4035-B7F7-6BD4A04838F3}"/>
              </a:ext>
            </a:extLst>
          </p:cNvPr>
          <p:cNvSpPr/>
          <p:nvPr/>
        </p:nvSpPr>
        <p:spPr>
          <a:xfrm>
            <a:off x="4000500" y="1828800"/>
            <a:ext cx="120650" cy="120650"/>
          </a:xfrm>
          <a:prstGeom prst="rect">
            <a:avLst/>
          </a:prstGeom>
          <a:solidFill>
            <a:srgbClr val="16D8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69A6650F-20F7-44B4-8361-C72E9D793B78}"/>
              </a:ext>
            </a:extLst>
          </p:cNvPr>
          <p:cNvSpPr/>
          <p:nvPr/>
        </p:nvSpPr>
        <p:spPr>
          <a:xfrm>
            <a:off x="6267450" y="1822450"/>
            <a:ext cx="120650" cy="120650"/>
          </a:xfrm>
          <a:prstGeom prst="rect">
            <a:avLst/>
          </a:prstGeom>
          <a:solidFill>
            <a:srgbClr val="8497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79A9AC90-70B3-4265-97F7-D0FBBC674138}"/>
              </a:ext>
            </a:extLst>
          </p:cNvPr>
          <p:cNvSpPr/>
          <p:nvPr/>
        </p:nvSpPr>
        <p:spPr>
          <a:xfrm>
            <a:off x="8108950" y="1816100"/>
            <a:ext cx="120650" cy="120650"/>
          </a:xfrm>
          <a:prstGeom prst="rect">
            <a:avLst/>
          </a:prstGeom>
          <a:solidFill>
            <a:srgbClr val="0E5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484990F-F03E-4656-806B-BB4A538D8A25}"/>
              </a:ext>
            </a:extLst>
          </p:cNvPr>
          <p:cNvSpPr/>
          <p:nvPr/>
        </p:nvSpPr>
        <p:spPr>
          <a:xfrm>
            <a:off x="6389303" y="1735151"/>
            <a:ext cx="15019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Порожній рейс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6913DBB3-2955-4120-ADF7-D6AD77B498F2}"/>
              </a:ext>
            </a:extLst>
          </p:cNvPr>
          <p:cNvSpPr/>
          <p:nvPr/>
        </p:nvSpPr>
        <p:spPr>
          <a:xfrm>
            <a:off x="2230053" y="1735151"/>
            <a:ext cx="15420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Розвантаження</a:t>
            </a:r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ABA94B47-7687-40E9-886F-343979B6EC5F}"/>
              </a:ext>
            </a:extLst>
          </p:cNvPr>
          <p:cNvSpPr/>
          <p:nvPr/>
        </p:nvSpPr>
        <p:spPr>
          <a:xfrm>
            <a:off x="8230803" y="1735151"/>
            <a:ext cx="14426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Завантаження</a:t>
            </a:r>
          </a:p>
        </p:txBody>
      </p:sp>
    </p:spTree>
    <p:extLst>
      <p:ext uri="{BB962C8B-B14F-4D97-AF65-F5344CB8AC3E}">
        <p14:creationId xmlns:p14="http://schemas.microsoft.com/office/powerpoint/2010/main" val="282120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C906ACDE-AED2-4DDD-A8D9-C941BDE76257}"/>
              </a:ext>
            </a:extLst>
          </p:cNvPr>
          <p:cNvSpPr/>
          <p:nvPr/>
        </p:nvSpPr>
        <p:spPr>
          <a:xfrm>
            <a:off x="7943014" y="2552700"/>
            <a:ext cx="3531436" cy="32892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DFBD3459-9967-4848-BD3B-CD4CAF601778}"/>
              </a:ext>
            </a:extLst>
          </p:cNvPr>
          <p:cNvSpPr/>
          <p:nvPr/>
        </p:nvSpPr>
        <p:spPr>
          <a:xfrm>
            <a:off x="4323514" y="2552700"/>
            <a:ext cx="3531436" cy="32892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0FF6A2F-66C2-45AA-A04B-67B6F4E60B71}"/>
              </a:ext>
            </a:extLst>
          </p:cNvPr>
          <p:cNvSpPr/>
          <p:nvPr/>
        </p:nvSpPr>
        <p:spPr>
          <a:xfrm>
            <a:off x="697664" y="2552700"/>
            <a:ext cx="3531436" cy="328929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1" y="552388"/>
            <a:ext cx="9287330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Сервісні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продукти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маршрутизації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 Cargo AG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D1B709C2-EFF1-48DE-9065-54BBBE03E3CA}"/>
              </a:ext>
            </a:extLst>
          </p:cNvPr>
          <p:cNvSpPr txBox="1">
            <a:spLocks/>
          </p:cNvSpPr>
          <p:nvPr/>
        </p:nvSpPr>
        <p:spPr>
          <a:xfrm>
            <a:off x="707571" y="1682750"/>
            <a:ext cx="3527879" cy="466663"/>
          </a:xfrm>
          <a:prstGeom prst="rect">
            <a:avLst/>
          </a:prstGeom>
          <a:solidFill>
            <a:srgbClr val="0E55A3"/>
          </a:solidFill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DBplantrain</a:t>
            </a:r>
            <a:r>
              <a:rPr lang="en-US" sz="2400" b="1" i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6D0EE08-05C7-4CF3-BED9-761740248D62}"/>
              </a:ext>
            </a:extLst>
          </p:cNvPr>
          <p:cNvSpPr txBox="1">
            <a:spLocks/>
          </p:cNvSpPr>
          <p:nvPr/>
        </p:nvSpPr>
        <p:spPr>
          <a:xfrm>
            <a:off x="1599973" y="2140012"/>
            <a:ext cx="1689327" cy="352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найнижча </a:t>
            </a:r>
            <a:r>
              <a:rPr lang="ru-RU" sz="16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ціна</a:t>
            </a:r>
            <a:r>
              <a:rPr lang="ru-RU" sz="1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6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CC12A1-0A3A-4733-B87D-5C4F1FAF84FF}"/>
              </a:ext>
            </a:extLst>
          </p:cNvPr>
          <p:cNvSpPr txBox="1"/>
          <p:nvPr/>
        </p:nvSpPr>
        <p:spPr>
          <a:xfrm>
            <a:off x="942975" y="2789550"/>
            <a:ext cx="31083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регулярні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перевезення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великих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обсягів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на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заданих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маршрутах у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фіксовані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та у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встановлений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час 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впевненість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перевезенні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завдяки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обов'язковому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плануванню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5D318F11-551E-4CD1-8A6D-AFC750A2B8FB}"/>
              </a:ext>
            </a:extLst>
          </p:cNvPr>
          <p:cNvSpPr txBox="1">
            <a:spLocks/>
          </p:cNvSpPr>
          <p:nvPr/>
        </p:nvSpPr>
        <p:spPr>
          <a:xfrm>
            <a:off x="4308021" y="1682750"/>
            <a:ext cx="3534229" cy="466663"/>
          </a:xfrm>
          <a:prstGeom prst="rect">
            <a:avLst/>
          </a:prstGeom>
          <a:solidFill>
            <a:srgbClr val="12B26B"/>
          </a:solidFill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DBvariotrain</a:t>
            </a:r>
            <a:endParaRPr lang="ru-RU" sz="2400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EBE93383-9258-430B-9CF1-9BA019ADE997}"/>
              </a:ext>
            </a:extLst>
          </p:cNvPr>
          <p:cNvSpPr txBox="1">
            <a:spLocks/>
          </p:cNvSpPr>
          <p:nvPr/>
        </p:nvSpPr>
        <p:spPr>
          <a:xfrm>
            <a:off x="4832123" y="2140012"/>
            <a:ext cx="2476727" cy="352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запланована</a:t>
            </a:r>
            <a:r>
              <a:rPr lang="ru-RU" sz="1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гнучкість</a:t>
            </a:r>
            <a:endParaRPr lang="ru-RU" sz="1600" i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B192414-497E-4D4E-8857-EB4D348BBE5F}"/>
              </a:ext>
            </a:extLst>
          </p:cNvPr>
          <p:cNvSpPr txBox="1"/>
          <p:nvPr/>
        </p:nvSpPr>
        <p:spPr>
          <a:xfrm>
            <a:off x="4581524" y="2732400"/>
            <a:ext cx="294322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нерегулярні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перевезення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великих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обсягів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але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із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запланованими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датами і маршрутами </a:t>
            </a:r>
          </a:p>
        </p:txBody>
      </p:sp>
      <p:sp>
        <p:nvSpPr>
          <p:cNvPr id="28" name="Text Placeholder 5">
            <a:extLst>
              <a:ext uri="{FF2B5EF4-FFF2-40B4-BE49-F238E27FC236}">
                <a16:creationId xmlns:a16="http://schemas.microsoft.com/office/drawing/2014/main" id="{1FAD726F-3246-402B-883A-71BFCD1E7E30}"/>
              </a:ext>
            </a:extLst>
          </p:cNvPr>
          <p:cNvSpPr txBox="1">
            <a:spLocks/>
          </p:cNvSpPr>
          <p:nvPr/>
        </p:nvSpPr>
        <p:spPr>
          <a:xfrm>
            <a:off x="7919810" y="1670050"/>
            <a:ext cx="3529240" cy="466663"/>
          </a:xfrm>
          <a:prstGeom prst="rect">
            <a:avLst/>
          </a:prstGeom>
          <a:solidFill>
            <a:srgbClr val="8497B0"/>
          </a:solidFill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DBflextrain</a:t>
            </a:r>
            <a:endParaRPr lang="ru-RU" sz="2400" b="1" i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Text Placeholder 5">
            <a:extLst>
              <a:ext uri="{FF2B5EF4-FFF2-40B4-BE49-F238E27FC236}">
                <a16:creationId xmlns:a16="http://schemas.microsoft.com/office/drawing/2014/main" id="{D3844BB8-30AD-4ECE-B120-A0B1D26EEFFB}"/>
              </a:ext>
            </a:extLst>
          </p:cNvPr>
          <p:cNvSpPr txBox="1">
            <a:spLocks/>
          </p:cNvSpPr>
          <p:nvPr/>
        </p:nvSpPr>
        <p:spPr>
          <a:xfrm>
            <a:off x="8057923" y="2140012"/>
            <a:ext cx="5035777" cy="3523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 в </a:t>
            </a:r>
            <a:r>
              <a:rPr lang="ru-RU" sz="16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останню</a:t>
            </a:r>
            <a:r>
              <a:rPr lang="ru-RU" sz="1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i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хвилину</a:t>
            </a:r>
            <a:r>
              <a:rPr lang="ru-RU" sz="1600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C81F73-7411-4323-9223-C6FEF5C121F7}"/>
              </a:ext>
            </a:extLst>
          </p:cNvPr>
          <p:cNvSpPr txBox="1"/>
          <p:nvPr/>
        </p:nvSpPr>
        <p:spPr>
          <a:xfrm>
            <a:off x="8124824" y="2757800"/>
            <a:ext cx="309562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короткострокове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визначення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обсягів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перевезення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маршруту та часу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експлуатації</a:t>
            </a: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endParaRPr lang="en-US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 defTabSz="906133">
              <a:buFont typeface="Wingdings" panose="05000000000000000000" pitchFamily="2" charset="2"/>
              <a:buChar char="§"/>
              <a:defRPr/>
            </a:pP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гнучкість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завдяки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бронюванню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останні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хвилини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9" name="Picture 23">
            <a:extLst>
              <a:ext uri="{FF2B5EF4-FFF2-40B4-BE49-F238E27FC236}">
                <a16:creationId xmlns:a16="http://schemas.microsoft.com/office/drawing/2014/main" id="{94250131-1E27-474A-BCB3-5F2EA35F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82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0" grpId="0" build="p" animBg="1"/>
      <p:bldP spid="21" grpId="0" build="p"/>
      <p:bldP spid="23" grpId="0" build="p" animBg="1"/>
      <p:bldP spid="24" grpId="0" build="p"/>
      <p:bldP spid="28" grpId="0" build="p" animBg="1"/>
      <p:bldP spid="2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789D35F-02EB-43B1-B053-29EF0F3186E8}"/>
              </a:ext>
            </a:extLst>
          </p:cNvPr>
          <p:cNvSpPr txBox="1">
            <a:spLocks/>
          </p:cNvSpPr>
          <p:nvPr/>
        </p:nvSpPr>
        <p:spPr>
          <a:xfrm>
            <a:off x="707571" y="552388"/>
            <a:ext cx="9287330" cy="739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Ступенева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маршрутизація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для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вагонних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відправок</a:t>
            </a:r>
            <a:r>
              <a:rPr lang="ru-RU" sz="2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39" name="Picture 23">
            <a:extLst>
              <a:ext uri="{FF2B5EF4-FFF2-40B4-BE49-F238E27FC236}">
                <a16:creationId xmlns:a16="http://schemas.microsoft.com/office/drawing/2014/main" id="{94250131-1E27-474A-BCB3-5F2EA35FCD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94" y="6104876"/>
            <a:ext cx="1022555" cy="348754"/>
          </a:xfrm>
          <a:prstGeom prst="rect">
            <a:avLst/>
          </a:prstGeom>
        </p:spPr>
      </p:pic>
      <p:graphicFrame>
        <p:nvGraphicFramePr>
          <p:cNvPr id="16" name="Диаграмма 15">
            <a:extLst>
              <a:ext uri="{FF2B5EF4-FFF2-40B4-BE49-F238E27FC236}">
                <a16:creationId xmlns:a16="http://schemas.microsoft.com/office/drawing/2014/main" id="{19F397C2-E11C-4446-943F-3DE6EAC4DE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991375"/>
              </p:ext>
            </p:extLst>
          </p:nvPr>
        </p:nvGraphicFramePr>
        <p:xfrm>
          <a:off x="1498600" y="1562100"/>
          <a:ext cx="3638550" cy="3704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id="{7A2CB905-D083-477C-973E-2221D4EACA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0074881"/>
              </p:ext>
            </p:extLst>
          </p:nvPr>
        </p:nvGraphicFramePr>
        <p:xfrm>
          <a:off x="6864350" y="1587036"/>
          <a:ext cx="3740150" cy="3659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712DAD4E-3AFD-48BF-A081-FE099647336E}"/>
              </a:ext>
            </a:extLst>
          </p:cNvPr>
          <p:cNvSpPr txBox="1"/>
          <p:nvPr/>
        </p:nvSpPr>
        <p:spPr>
          <a:xfrm>
            <a:off x="2439431" y="2799192"/>
            <a:ext cx="1853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Оборот вагона </a:t>
            </a:r>
          </a:p>
          <a:p>
            <a:pPr algn="ctr"/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вагонної відправки*</a:t>
            </a:r>
            <a:endParaRPr lang="ru-RU" sz="12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8EA21D0-17DB-477F-8FB2-874F53379641}"/>
              </a:ext>
            </a:extLst>
          </p:cNvPr>
          <p:cNvSpPr/>
          <p:nvPr/>
        </p:nvSpPr>
        <p:spPr>
          <a:xfrm>
            <a:off x="2538759" y="3178717"/>
            <a:ext cx="1507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10,35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32ED0B-299C-4FEE-9502-2532A7B9DE5C}"/>
              </a:ext>
            </a:extLst>
          </p:cNvPr>
          <p:cNvSpPr txBox="1"/>
          <p:nvPr/>
        </p:nvSpPr>
        <p:spPr>
          <a:xfrm>
            <a:off x="7738097" y="2799192"/>
            <a:ext cx="2089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Оборот вагона </a:t>
            </a:r>
          </a:p>
          <a:p>
            <a:pPr algn="ctr"/>
            <a:r>
              <a:rPr lang="uk-UA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ступеневого маршруту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5F1EDEFB-2844-40BB-8265-9EFC095CC453}"/>
              </a:ext>
            </a:extLst>
          </p:cNvPr>
          <p:cNvSpPr/>
          <p:nvPr/>
        </p:nvSpPr>
        <p:spPr>
          <a:xfrm>
            <a:off x="8101984" y="3178717"/>
            <a:ext cx="12137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8,34</a:t>
            </a:r>
            <a:endParaRPr lang="ru-RU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78E2DA7-8B8E-4759-9DE9-73787B1A8D85}"/>
              </a:ext>
            </a:extLst>
          </p:cNvPr>
          <p:cNvSpPr txBox="1"/>
          <p:nvPr/>
        </p:nvSpPr>
        <p:spPr>
          <a:xfrm>
            <a:off x="4465638" y="2840350"/>
            <a:ext cx="15414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37% / 3,72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52355FEA-0119-413F-BE5D-3764BF4DBA09}"/>
              </a:ext>
            </a:extLst>
          </p:cNvPr>
          <p:cNvSpPr/>
          <p:nvPr/>
        </p:nvSpPr>
        <p:spPr>
          <a:xfrm>
            <a:off x="6052753" y="1474801"/>
            <a:ext cx="19139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навантажений стан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F7DB050-3C44-4FA2-8133-0E05505160B7}"/>
              </a:ext>
            </a:extLst>
          </p:cNvPr>
          <p:cNvSpPr/>
          <p:nvPr/>
        </p:nvSpPr>
        <p:spPr>
          <a:xfrm>
            <a:off x="4076700" y="1555750"/>
            <a:ext cx="120650" cy="120650"/>
          </a:xfrm>
          <a:prstGeom prst="rect">
            <a:avLst/>
          </a:prstGeom>
          <a:solidFill>
            <a:srgbClr val="B0B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570BAD9-9DCF-46B3-B011-1867B898A6CE}"/>
              </a:ext>
            </a:extLst>
          </p:cNvPr>
          <p:cNvSpPr/>
          <p:nvPr/>
        </p:nvSpPr>
        <p:spPr>
          <a:xfrm>
            <a:off x="5949950" y="1568450"/>
            <a:ext cx="120650" cy="120650"/>
          </a:xfrm>
          <a:prstGeom prst="rect">
            <a:avLst/>
          </a:prstGeom>
          <a:solidFill>
            <a:srgbClr val="0E55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E5E003E4-AF93-4ED4-A508-4C69E3058D41}"/>
              </a:ext>
            </a:extLst>
          </p:cNvPr>
          <p:cNvSpPr/>
          <p:nvPr/>
        </p:nvSpPr>
        <p:spPr>
          <a:xfrm>
            <a:off x="4179503" y="1474801"/>
            <a:ext cx="1473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Порожній стан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EC7F1E-5EBE-407A-A60F-E42D2BDBA8C5}"/>
              </a:ext>
            </a:extLst>
          </p:cNvPr>
          <p:cNvSpPr txBox="1"/>
          <p:nvPr/>
        </p:nvSpPr>
        <p:spPr>
          <a:xfrm>
            <a:off x="9863138" y="2980050"/>
            <a:ext cx="15414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 / 3,72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74BDFF9-2D12-4A99-BFEC-1AF125F62D07}"/>
              </a:ext>
            </a:extLst>
          </p:cNvPr>
          <p:cNvSpPr txBox="1"/>
          <p:nvPr/>
        </p:nvSpPr>
        <p:spPr>
          <a:xfrm>
            <a:off x="648494" y="3818250"/>
            <a:ext cx="15414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64% / 6,63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D9BD764-D44B-4149-B21F-E3692754285A}"/>
              </a:ext>
            </a:extLst>
          </p:cNvPr>
          <p:cNvSpPr txBox="1"/>
          <p:nvPr/>
        </p:nvSpPr>
        <p:spPr>
          <a:xfrm>
            <a:off x="6096794" y="3818250"/>
            <a:ext cx="154146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>
            <a:spAutoFit/>
          </a:bodyPr>
          <a:lstStyle/>
          <a:p>
            <a:pPr defTabSz="906133">
              <a:defRPr/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 / 4,62</a:t>
            </a:r>
            <a:endParaRPr lang="ru-RU" sz="20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Text Placeholder 5">
            <a:extLst>
              <a:ext uri="{FF2B5EF4-FFF2-40B4-BE49-F238E27FC236}">
                <a16:creationId xmlns:a16="http://schemas.microsoft.com/office/drawing/2014/main" id="{80A20316-8366-445E-80FA-10B737E1C347}"/>
              </a:ext>
            </a:extLst>
          </p:cNvPr>
          <p:cNvSpPr txBox="1">
            <a:spLocks/>
          </p:cNvSpPr>
          <p:nvPr/>
        </p:nvSpPr>
        <p:spPr>
          <a:xfrm>
            <a:off x="1666875" y="5463168"/>
            <a:ext cx="4366079" cy="3620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Економія</a:t>
            </a:r>
            <a:r>
              <a:rPr lang="ru-RU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робочого</a:t>
            </a:r>
            <a:r>
              <a:rPr lang="ru-RU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парку за оборот: </a:t>
            </a:r>
            <a:br>
              <a:rPr lang="en-US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 ваг *2,01доби = 104,52 ваг</a:t>
            </a:r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47E08476-D8AD-42C4-8760-16AFEB2A902F}"/>
              </a:ext>
            </a:extLst>
          </p:cNvPr>
          <p:cNvSpPr/>
          <p:nvPr/>
        </p:nvSpPr>
        <p:spPr>
          <a:xfrm>
            <a:off x="6492611" y="5382280"/>
            <a:ext cx="51009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*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найменша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тривалість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руху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групи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у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завантаженому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стані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із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трьох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що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досліджувалась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52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4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2B26B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3214</TotalTime>
  <Words>722</Words>
  <Application>Microsoft Office PowerPoint</Application>
  <PresentationFormat>Широкоэкранный</PresentationFormat>
  <Paragraphs>153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Гулий Дмитро</dc:creator>
  <cp:lastModifiedBy>Гулий Дмитро</cp:lastModifiedBy>
  <cp:revision>59</cp:revision>
  <dcterms:created xsi:type="dcterms:W3CDTF">2021-01-20T07:06:22Z</dcterms:created>
  <dcterms:modified xsi:type="dcterms:W3CDTF">2021-02-22T07:07:08Z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4693030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