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78EABA8-B773-425B-AF69-C5D07EC2E479}">
  <a:tblStyle styleId="{178EABA8-B773-425B-AF69-C5D07EC2E47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F7"/>
          </a:solidFill>
        </a:fill>
      </a:tcStyle>
    </a:wholeTbl>
    <a:band1H>
      <a:tcTxStyle/>
      <a:tcStyle>
        <a:fill>
          <a:solidFill>
            <a:srgbClr val="D0DEEF"/>
          </a:solidFill>
        </a:fill>
      </a:tcStyle>
    </a:band1H>
    <a:band2H>
      <a:tcTxStyle/>
    </a:band2H>
    <a:band1V>
      <a:tcTxStyle/>
      <a:tcStyle>
        <a:fill>
          <a:solidFill>
            <a:srgbClr val="D0DEEF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итульный слайд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вертикальный текст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Вертикальный заголовок и текст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и объект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Заголовок раздела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Два объекта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Сравнение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Объект с подписью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Рисунок с подписью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6F9FC"/>
            </a:gs>
            <a:gs pos="74000">
              <a:srgbClr val="B3D1EC"/>
            </a:gs>
            <a:gs pos="83000">
              <a:srgbClr val="B3D1EC"/>
            </a:gs>
            <a:gs pos="100000">
              <a:srgbClr val="CCE0F2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ctrTitle"/>
          </p:nvPr>
        </p:nvSpPr>
        <p:spPr>
          <a:xfrm>
            <a:off x="1066800" y="356625"/>
            <a:ext cx="10333500" cy="1059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ru-RU"/>
              <a:t>ТОВ «ПРОМВАГОНТРАНС»</a:t>
            </a:r>
            <a:endParaRPr/>
          </a:p>
        </p:txBody>
      </p:sp>
      <p:sp>
        <p:nvSpPr>
          <p:cNvPr id="85" name="Google Shape;85;p13"/>
          <p:cNvSpPr txBox="1"/>
          <p:nvPr>
            <p:ph idx="1" type="subTitle"/>
          </p:nvPr>
        </p:nvSpPr>
        <p:spPr>
          <a:xfrm>
            <a:off x="219456" y="1804416"/>
            <a:ext cx="11786700" cy="52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Транспортне – експедиційне підприємство. Ми розпочали свою роботу в квітні 2017 року.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2017 рік – 250 тис. тон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2018 рік – 900 тис. тон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2019 рік – 1400 тис. тон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2020 рік – 1875 тис. тон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Збільшення об'ємів перевезень супроводжувалось збільшення парку власних вагонів, на сьогодні кількість власного парку  складає 600 одиниць.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/>
              <a:t>Якісна і безперебійна робота нашого підприємства безпосередньо залежить від   безперебійної роботи підрозділів АТ «УКРЗАЛІЗНИЦЯ»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/>
          <p:nvPr>
            <p:ph type="title"/>
          </p:nvPr>
        </p:nvSpPr>
        <p:spPr>
          <a:xfrm>
            <a:off x="838200" y="262255"/>
            <a:ext cx="10515600" cy="2749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b="1" lang="ru-RU" sz="1600"/>
              <a:t>Витрати на  перевезення </a:t>
            </a:r>
            <a:endParaRPr b="1" sz="1600"/>
          </a:p>
        </p:txBody>
      </p:sp>
      <p:pic>
        <p:nvPicPr>
          <p:cNvPr id="145" name="Google Shape;145;p22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640080"/>
            <a:ext cx="12192000" cy="6217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3"/>
          <p:cNvSpPr txBox="1"/>
          <p:nvPr>
            <p:ph type="title"/>
          </p:nvPr>
        </p:nvSpPr>
        <p:spPr>
          <a:xfrm>
            <a:off x="838200" y="365125"/>
            <a:ext cx="10515600" cy="2605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pic>
        <p:nvPicPr>
          <p:cNvPr id="151" name="Google Shape;151;p23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737936"/>
            <a:ext cx="12192000" cy="6120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031357"/>
            <a:ext cx="12192000" cy="5826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/>
              <a:t>Переваги приватної тяги</a:t>
            </a:r>
            <a:endParaRPr/>
          </a:p>
        </p:txBody>
      </p:sp>
      <p:sp>
        <p:nvSpPr>
          <p:cNvPr id="158" name="Google Shape;158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1. Гарантія вчасного відправлення вантажу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2. Клієнтоорієнтованість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3. Чіткий графік прибуття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4. Швидкість доставки вантажу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5. Індивідуальний підхід до кожного клієнта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>
            <p:ph type="ctrTitle"/>
          </p:nvPr>
        </p:nvSpPr>
        <p:spPr>
          <a:xfrm>
            <a:off x="137160" y="102870"/>
            <a:ext cx="11919204" cy="4224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ru-RU" sz="1800"/>
              <a:t>У 2019 році ми зіткнулись із проблемою систематичних «антирекордів», які встановлювали наші вагони на тому чи іншому плечі, тому питання щодо участі в пілотному проекті приватної тяги  стало дуже актуальним.</a:t>
            </a:r>
            <a:endParaRPr sz="1800"/>
          </a:p>
        </p:txBody>
      </p:sp>
      <p:pic>
        <p:nvPicPr>
          <p:cNvPr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49797"/>
            <a:ext cx="12161520" cy="6308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ctrTitle"/>
          </p:nvPr>
        </p:nvSpPr>
        <p:spPr>
          <a:xfrm>
            <a:off x="835742" y="439457"/>
            <a:ext cx="9832258" cy="3939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-RU" sz="2800"/>
              <a:t>В процесі аналізу факторів, які вплинули на рішення щодо участі, в тому числі став аналіз локомотивного парку УЗ</a:t>
            </a:r>
            <a:endParaRPr sz="2800"/>
          </a:p>
        </p:txBody>
      </p:sp>
      <p:sp>
        <p:nvSpPr>
          <p:cNvPr id="97" name="Google Shape;97;p1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pic>
        <p:nvPicPr>
          <p:cNvPr descr="Стривай, тепловозе: чому відкриття ринку приватним локомотивам підвищує  ризики для перевізників | Mind.ua" id="98" name="Google Shape;9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0666" y="960120"/>
            <a:ext cx="11909511" cy="5840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838200" y="227965"/>
            <a:ext cx="10515600" cy="45783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Times New Roman"/>
              <a:buNone/>
            </a:pPr>
            <a:r>
              <a:rPr i="1" lang="ru-RU">
                <a:latin typeface="Times New Roman"/>
                <a:ea typeface="Times New Roman"/>
                <a:cs typeface="Times New Roman"/>
                <a:sym typeface="Times New Roman"/>
              </a:rPr>
              <a:t>Наказ МІУ від 01.02.2021 № 29</a:t>
            </a:r>
            <a:endParaRPr i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4" name="Google Shape;104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086475" y="3991769"/>
            <a:ext cx="19050" cy="19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580" y="777240"/>
            <a:ext cx="12070080" cy="6035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256032" y="365125"/>
            <a:ext cx="11097768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ru-RU" sz="1600"/>
              <a:t>При виборі типів локомотивів ТОВ «ПРОМВАГОНТРАНС» розглядало варіанти закупівлі локомотивів серії 2М62, 2ТЭ10М, 2ТЭ116. </a:t>
            </a:r>
            <a:br>
              <a:rPr lang="ru-RU" sz="1600"/>
            </a:br>
            <a:r>
              <a:rPr lang="ru-RU" sz="1600"/>
              <a:t>Проте провівши тягові розрахунки, вивчивши експлуатаційні характеристики та досвід обслуговування локомотивів, нами було прийнято рішення зупинитись саме на локомотивах типу </a:t>
            </a:r>
            <a:r>
              <a:rPr b="1" lang="ru-RU" sz="1600"/>
              <a:t>2ТЭ116</a:t>
            </a:r>
            <a:br>
              <a:rPr lang="ru-RU" sz="1600"/>
            </a:br>
            <a:r>
              <a:rPr lang="ru-RU" sz="1600"/>
              <a:t>На сьогодні ми оперуємо 4-ма локомотивами вищезазначеного типу.</a:t>
            </a:r>
            <a:br>
              <a:rPr lang="ru-RU" sz="1600"/>
            </a:br>
            <a:r>
              <a:rPr lang="ru-RU" sz="1600"/>
              <a:t>На даний момент нами направлено на підписання договору в УЗ, договір на стадії погодження.</a:t>
            </a:r>
            <a:br>
              <a:rPr lang="ru-RU" sz="1600"/>
            </a:br>
            <a:endParaRPr sz="1600"/>
          </a:p>
        </p:txBody>
      </p:sp>
      <p:pic>
        <p:nvPicPr>
          <p:cNvPr id="111" name="Google Shape;111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897880" y="2587752"/>
            <a:ext cx="3121152" cy="2066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360" y="1890102"/>
            <a:ext cx="5654040" cy="4474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46520" y="1890102"/>
            <a:ext cx="5641848" cy="447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8"/>
          <p:cNvSpPr txBox="1"/>
          <p:nvPr>
            <p:ph type="title"/>
          </p:nvPr>
        </p:nvSpPr>
        <p:spPr>
          <a:xfrm>
            <a:off x="624068" y="191505"/>
            <a:ext cx="10515600" cy="4393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ru-RU" sz="2400"/>
              <a:t>Тарифоутворення</a:t>
            </a:r>
            <a:endParaRPr sz="2400"/>
          </a:p>
        </p:txBody>
      </p:sp>
      <p:pic>
        <p:nvPicPr>
          <p:cNvPr id="119" name="Google Shape;119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0762" y="781291"/>
            <a:ext cx="4036123" cy="596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36334" y="781292"/>
            <a:ext cx="8031866" cy="5981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9"/>
          <p:cNvSpPr txBox="1"/>
          <p:nvPr>
            <p:ph type="ctrTitle"/>
          </p:nvPr>
        </p:nvSpPr>
        <p:spPr>
          <a:xfrm>
            <a:off x="1524000" y="112295"/>
            <a:ext cx="9144000" cy="352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26" name="Google Shape;126;p19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graphicFrame>
        <p:nvGraphicFramePr>
          <p:cNvPr id="127" name="Google Shape;127;p19"/>
          <p:cNvGraphicFramePr/>
          <p:nvPr/>
        </p:nvGraphicFramePr>
        <p:xfrm>
          <a:off x="-1" y="-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{178EABA8-B773-425B-AF69-C5D07EC2E479}</a:tableStyleId>
              </a:tblPr>
              <a:tblGrid>
                <a:gridCol w="840825"/>
                <a:gridCol w="1877850"/>
                <a:gridCol w="1261250"/>
                <a:gridCol w="1555525"/>
                <a:gridCol w="1205175"/>
                <a:gridCol w="1303275"/>
                <a:gridCol w="1191175"/>
                <a:gridCol w="658650"/>
                <a:gridCol w="1205175"/>
                <a:gridCol w="1093075"/>
              </a:tblGrid>
              <a:tr h="474325">
                <a:tc gridSpan="7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/>
                        <a:t>Порівняння схем для завантаженого вагону ВЛАСНОГО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 hMerge="1"/>
                <a:tc hMerge="1"/>
                <a:tc hMerge="1"/>
                <a:tc hMerge="1"/>
                <a:tc hMerge="1"/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u="none" cap="none" strike="noStrike"/>
                        <a:t>кількість вагонів</a:t>
                      </a:r>
                      <a:endParaRPr b="1" i="0" sz="1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u="none" cap="none" strike="noStrike"/>
                        <a:t>50</a:t>
                      </a:r>
                      <a:endParaRPr b="1" i="0" sz="1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474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u="none" cap="none" strike="noStrike"/>
                        <a:t>Тариф УЗ</a:t>
                      </a:r>
                      <a:endParaRPr b="1" i="0" sz="1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 gridSpan="7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500" u="none" cap="none" strike="noStrike"/>
                        <a:t>Тариф ПТ</a:t>
                      </a:r>
                      <a:endParaRPr b="1" i="0" sz="1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981725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Середина тарифного поясу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схема 2 Завантажений.</a:t>
                      </a:r>
                      <a:br>
                        <a:rPr lang="ru-RU" sz="900" u="none" cap="none" strike="noStrike"/>
                      </a:br>
                      <a:r>
                        <a:rPr lang="ru-RU" sz="900" u="none" cap="none" strike="noStrike"/>
                        <a:t>Інфраструктура (+ тяга УЗ)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враховуючи коефіцієнт інфляції та ПДВ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схема 29,4</a:t>
                      </a:r>
                      <a:br>
                        <a:rPr lang="ru-RU" sz="1000" u="none" cap="none" strike="noStrike"/>
                      </a:br>
                      <a:r>
                        <a:rPr lang="ru-RU" sz="1000" u="none" cap="none" strike="noStrike"/>
                        <a:t>лише інфраструктура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враховуючи коефіцієнт інфляції та ПДВ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схема 29,2</a:t>
                      </a:r>
                      <a:br>
                        <a:rPr lang="ru-RU" sz="1000" u="none" cap="none" strike="noStrike"/>
                      </a:br>
                      <a:r>
                        <a:rPr lang="ru-RU" sz="1000" u="none" cap="none" strike="noStrike"/>
                        <a:t>лише інфраструктура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враховуючи коефіцієнт інфляції та ПДВ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Різниця між сх29,2 та 29,4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схема 29,2</a:t>
                      </a:r>
                      <a:br>
                        <a:rPr lang="ru-RU" sz="1000" u="none" cap="none" strike="noStrike"/>
                      </a:br>
                      <a:r>
                        <a:rPr lang="ru-RU" sz="1000" u="none" cap="none" strike="noStrike"/>
                        <a:t>лише інфраструктура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Інфрастуктура </a:t>
                      </a:r>
                      <a:br>
                        <a:rPr lang="ru-RU" sz="1000" u="none" cap="none" strike="noStrike"/>
                      </a:br>
                      <a:r>
                        <a:rPr lang="ru-RU" sz="1000" u="none" cap="none" strike="noStrike"/>
                        <a:t>вагон+тяга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</a:tr>
              <a:tr h="33092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вагон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 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вагон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 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тепловоз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 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 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на один вагон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 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50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1145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3324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657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1907,1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3126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13962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476%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279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2186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110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1987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5768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1006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2920,2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7642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34132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760%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683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3603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130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2111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6128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1037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3010,2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8410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37562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811%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751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3761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270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3013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8746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1394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4046,5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14018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62610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1006%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1252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5299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315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3332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9672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1542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4476,1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16022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71561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1039%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1431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5907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>
                    <a:solidFill>
                      <a:schemeClr val="accent2"/>
                    </a:solidFill>
                  </a:tcPr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435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4161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12079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1945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5645,9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21365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95425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1098%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1908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7554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555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4968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14421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2352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6827,4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26709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119293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1136%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2386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9213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825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6757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19614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3273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9500,9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38731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172988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1183%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3460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12961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975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7753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22505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3787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10992,9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45410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202819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1199%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4056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15049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1035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8153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23667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3993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11590,9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48082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214753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1204%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4295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15886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1105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8622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25028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4233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12287,6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51199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228675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1210%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4574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16861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1175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9092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26392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4473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12984,2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54316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242597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1214%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4852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17836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1245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9565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27765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4714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13683,8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57433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256519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1218%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5130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18814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199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1315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10039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29141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4954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14380,5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60550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270441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1222%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5409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19789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  <a:tr h="330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2140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15730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45661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7789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22609,9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97286</a:t>
                      </a:r>
                      <a:endParaRPr b="0" i="0" sz="1000" u="none" cap="none" strike="noStrike">
                        <a:solidFill>
                          <a:srgbClr val="FF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434518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1249%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8690</a:t>
                      </a:r>
                      <a:endParaRPr b="0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000" u="none" cap="none" strike="noStrike"/>
                        <a:t>31300</a:t>
                      </a:r>
                      <a:endParaRPr b="1" i="0" sz="10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050" marB="0" marR="6050" marL="605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/>
          <p:nvPr>
            <p:ph type="title"/>
          </p:nvPr>
        </p:nvSpPr>
        <p:spPr>
          <a:xfrm>
            <a:off x="1945758" y="1392865"/>
            <a:ext cx="9408042" cy="29782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t/>
            </a:r>
            <a:endParaRPr/>
          </a:p>
        </p:txBody>
      </p:sp>
      <p:graphicFrame>
        <p:nvGraphicFramePr>
          <p:cNvPr id="133" name="Google Shape;133;p20"/>
          <p:cNvGraphicFramePr/>
          <p:nvPr/>
        </p:nvGraphicFramePr>
        <p:xfrm>
          <a:off x="-1" y="-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{178EABA8-B773-425B-AF69-C5D07EC2E479}</a:tableStyleId>
              </a:tblPr>
              <a:tblGrid>
                <a:gridCol w="1009700"/>
                <a:gridCol w="875075"/>
                <a:gridCol w="614225"/>
                <a:gridCol w="1497700"/>
                <a:gridCol w="1497700"/>
                <a:gridCol w="1363075"/>
                <a:gridCol w="1632325"/>
                <a:gridCol w="858225"/>
                <a:gridCol w="1396725"/>
                <a:gridCol w="1447225"/>
              </a:tblGrid>
              <a:tr h="433800">
                <a:tc gridSpan="7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/>
                        <a:t>Порівняння схем для порожнього вагону ВЛАСНОГО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 hMerge="1"/>
                <a:tc hMerge="1"/>
                <a:tc hMerge="1"/>
                <a:tc hMerge="1"/>
                <a:tc hMerge="1"/>
                <a:tc hMerge="1"/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кількість вагонів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50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</a:tr>
              <a:tr h="4338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Тариф УЗ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 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 gridSpan="6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600" u="none" cap="none" strike="noStrike"/>
                        <a:t>Тарив ПТ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 hMerge="1"/>
                <a:tc hMerge="1"/>
                <a:tc hMerge="1"/>
                <a:tc hMerge="1"/>
                <a:tc hMerge="1"/>
              </a:tr>
              <a:tr h="1341750">
                <a:tc row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Середина тарифного поясу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 gridSpan="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схема 14.1 порожн.</a:t>
                      </a:r>
                      <a:br>
                        <a:rPr lang="ru-RU" sz="1100" u="none" cap="none" strike="noStrike"/>
                      </a:br>
                      <a:r>
                        <a:rPr lang="ru-RU" sz="1100" u="none" cap="none" strike="noStrike"/>
                        <a:t>Інфраструктура (+ тягаУЗ)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враховуючи коефіцієнт інфляції та ПДВ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схема 29,7</a:t>
                      </a:r>
                      <a:br>
                        <a:rPr lang="ru-RU" sz="1100" u="none" cap="none" strike="noStrike"/>
                      </a:br>
                      <a:r>
                        <a:rPr lang="ru-RU" sz="1100" u="none" cap="none" strike="noStrike"/>
                        <a:t>лише інфраструктура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враховуючи коефіцієнт інфляції та ПДВ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схема 29,6</a:t>
                      </a:r>
                      <a:br>
                        <a:rPr lang="ru-RU" sz="1100" u="none" cap="none" strike="noStrike"/>
                      </a:br>
                      <a:r>
                        <a:rPr lang="ru-RU" sz="1100" u="none" cap="none" strike="noStrike"/>
                        <a:t>лише інфраструктура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враховуючи коефіцієнт інфляції та ПДВ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схема 29,6</a:t>
                      </a:r>
                      <a:br>
                        <a:rPr lang="ru-RU" sz="1100" u="none" cap="none" strike="noStrike"/>
                      </a:br>
                      <a:r>
                        <a:rPr lang="ru-RU" sz="1100" u="none" cap="none" strike="noStrike"/>
                        <a:t>лише інфраструктура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Інфрастуктура </a:t>
                      </a:r>
                      <a:br>
                        <a:rPr lang="ru-RU" sz="1100" u="none" cap="none" strike="noStrike"/>
                      </a:br>
                      <a:r>
                        <a:rPr lang="ru-RU" sz="1100" u="none" cap="none" strike="noStrike"/>
                        <a:t>вагон+тяга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</a:tr>
              <a:tr h="5427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за вісь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за вагон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 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вагон 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 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тепловоз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 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на один вагон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 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33,7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134,8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304,92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81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183,22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1913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8543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171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252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110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82,4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329,6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745,56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197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445,61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4675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20882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418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615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130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97,4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389,6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881,28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233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527,05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5526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24679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494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727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250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178,4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713,6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1614,16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448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1013,38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10626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47460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949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1397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315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219,1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876,4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1982,42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565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1278,03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13389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59800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1196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1761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>
                    <a:solidFill>
                      <a:schemeClr val="accent2"/>
                    </a:solidFill>
                  </a:tcPr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465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308,5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1234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2791,31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834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1886,51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19764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88276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1766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2600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555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360,3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1441,2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3259,99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995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2250,69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23590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105361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2107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3102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875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540,9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2163,6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4894,06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1568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3546,82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37191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166110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3322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4890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975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597,2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2388,8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5403,47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1748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3953,98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41441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185094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3702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5450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1035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631,1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2524,4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5710,19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1855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4196,01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43992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196484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3930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5785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1105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670,8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2683,2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6069,40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1981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4481,02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46967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209773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4195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6176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1245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750,6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3002,4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6791,43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2232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5048,78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52917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236351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4727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6959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2925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1315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790,6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3162,4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7153,35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2357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5331,53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55893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249639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4993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7350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  <a:tr h="3026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2140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1270,8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5083,2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11498,20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3836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8677,03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90959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406257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8125</a:t>
                      </a:r>
                      <a:endParaRPr b="0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u="none" cap="none" strike="noStrike"/>
                        <a:t>11961</a:t>
                      </a:r>
                      <a:endParaRPr b="1" i="0" sz="11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6350" marB="0" marR="6350" marL="6350" anchor="b"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838200" y="232151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graphicFrame>
        <p:nvGraphicFramePr>
          <p:cNvPr id="139" name="Google Shape;139;p21"/>
          <p:cNvGraphicFramePr/>
          <p:nvPr/>
        </p:nvGraphicFramePr>
        <p:xfrm>
          <a:off x="1" y="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{178EABA8-B773-425B-AF69-C5D07EC2E479}</a:tableStyleId>
              </a:tblPr>
              <a:tblGrid>
                <a:gridCol w="753375"/>
                <a:gridCol w="527350"/>
                <a:gridCol w="439475"/>
                <a:gridCol w="408075"/>
                <a:gridCol w="966825"/>
                <a:gridCol w="452025"/>
                <a:gridCol w="452025"/>
                <a:gridCol w="558750"/>
                <a:gridCol w="841250"/>
                <a:gridCol w="1167725"/>
                <a:gridCol w="1217950"/>
                <a:gridCol w="1217950"/>
                <a:gridCol w="1217950"/>
                <a:gridCol w="1142600"/>
                <a:gridCol w="828700"/>
              </a:tblGrid>
              <a:tr h="228875">
                <a:tc gridSpan="12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ru-RU" sz="1600" u="none" cap="none" strike="noStrike"/>
                        <a:t>Середина тарифного поясу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 hMerge="1"/>
                <a:tc hMerge="1"/>
                <a:tc hMerge="1"/>
                <a:tc hMerge="1"/>
                <a:tc hMerge="1"/>
                <a:tc hMerge="1"/>
                <a:tc hMerge="1"/>
                <a:tc hMerge="1"/>
                <a:tc hMerge="1"/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cap="none" strike="noStrike"/>
                        <a:t>кількість вагонів</a:t>
                      </a:r>
                      <a:endParaRPr b="1" i="0" sz="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800" u="none" cap="none" strike="noStrike"/>
                        <a:t>50</a:t>
                      </a:r>
                      <a:endParaRPr b="1" i="0" sz="8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</a:tr>
              <a:tr h="4330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Тариф УЗ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Тариф ПТ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900" u="none" cap="none" strike="noStrike"/>
                        <a:t> </a:t>
                      </a:r>
                      <a:endParaRPr b="1" i="0" sz="9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5673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Середина тарифного поясу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схема 2 + сема14.</a:t>
                      </a:r>
                      <a:br>
                        <a:rPr lang="ru-RU" sz="600" u="none" cap="none" strike="noStrike"/>
                      </a:br>
                      <a:r>
                        <a:rPr lang="ru-RU" sz="600" u="none" cap="none" strike="noStrike"/>
                        <a:t>Інфраструктура (+ тягаУЗ)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враховуючи коефіцієнт інфляції та ПДВ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 grid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схема 29,4+29,7</a:t>
                      </a:r>
                      <a:br>
                        <a:rPr lang="ru-RU" sz="600" u="none" cap="none" strike="noStrike"/>
                      </a:br>
                      <a:r>
                        <a:rPr lang="ru-RU" sz="600" u="none" cap="none" strike="noStrike"/>
                        <a:t>лише інфраструктура (вагон)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 hMerge="1"/>
                <a:tc hMerge="1"/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враховуючи коефіцієнт інфляції та ПДВ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500" u="none" cap="none" strike="noStrike"/>
                        <a:t>схема 29,2</a:t>
                      </a:r>
                      <a:br>
                        <a:rPr lang="ru-RU" sz="500" u="none" cap="none" strike="noStrike"/>
                      </a:br>
                      <a:r>
                        <a:rPr lang="ru-RU" sz="500" u="none" cap="none" strike="noStrike"/>
                        <a:t>лише інфраструктура (локом)</a:t>
                      </a:r>
                      <a:endParaRPr b="1" i="0" sz="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500" u="none" cap="none" strike="noStrike"/>
                        <a:t>схема 29,6</a:t>
                      </a:r>
                      <a:br>
                        <a:rPr lang="ru-RU" sz="500" u="none" cap="none" strike="noStrike"/>
                      </a:br>
                      <a:r>
                        <a:rPr lang="ru-RU" sz="500" u="none" cap="none" strike="noStrike"/>
                        <a:t>лише інфраструктура (локом)</a:t>
                      </a:r>
                      <a:endParaRPr b="1" i="0" sz="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500" u="none" cap="none" strike="noStrike"/>
                        <a:t>схема 29,2+29,6</a:t>
                      </a:r>
                      <a:br>
                        <a:rPr lang="ru-RU" sz="500" u="none" cap="none" strike="noStrike"/>
                      </a:br>
                      <a:r>
                        <a:rPr lang="ru-RU" sz="500" u="none" cap="none" strike="noStrike"/>
                        <a:t>лише інфраструктура (локом)</a:t>
                      </a:r>
                      <a:endParaRPr b="1" i="0" sz="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враховуючи коефіцієнт інфляції та ПДВ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500" u="none" cap="none" strike="noStrike"/>
                        <a:t>схема 29,2+29,6</a:t>
                      </a:r>
                      <a:br>
                        <a:rPr lang="ru-RU" sz="500" u="none" cap="none" strike="noStrike"/>
                      </a:br>
                      <a:r>
                        <a:rPr lang="ru-RU" sz="500" u="none" cap="none" strike="noStrike"/>
                        <a:t>лише інфраструктура</a:t>
                      </a:r>
                      <a:endParaRPr b="1" i="0" sz="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500" u="none" cap="none" strike="noStrike"/>
                        <a:t>Інфрастуктура </a:t>
                      </a:r>
                      <a:br>
                        <a:rPr lang="ru-RU" sz="500" u="none" cap="none" strike="noStrike"/>
                      </a:br>
                      <a:r>
                        <a:rPr lang="ru-RU" sz="500" u="none" cap="none" strike="noStrike"/>
                        <a:t>вагон+тяга ПТ</a:t>
                      </a:r>
                      <a:endParaRPr b="1" i="0" sz="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 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Завантажений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Порожній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500" u="none" cap="none" strike="noStrike"/>
                        <a:t>за оборот</a:t>
                      </a:r>
                      <a:endParaRPr b="1" i="0" sz="5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 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Завантажений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Порожній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За оборот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 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Завантажений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Порожній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За оборот локомотива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 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на один вагон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 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1145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134,8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1279,8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3629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657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738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2090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3126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1913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5039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22505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450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2540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1987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329,6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2316,6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6513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1006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1203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3366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7642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4675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12317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55015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1100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4466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2111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389,6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2500,6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7009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1037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233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1270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3537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8410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5526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13936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62242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1245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4782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270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3013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764,4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3777,4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10475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1394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484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1878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5141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14018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11476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25494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113867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2277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7419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290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3155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814,4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3969,4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11001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1460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520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1980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5414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14909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12326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27235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121643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2433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7847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315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3332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876,4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4208,4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11655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1542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565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2107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5754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16022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13389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29411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131360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2627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8381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>
                    <a:solidFill>
                      <a:schemeClr val="accent2"/>
                    </a:solidFill>
                  </a:tcPr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435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4161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1164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5325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14712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1945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780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2725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7410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21365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18489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39854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178005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3560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10970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465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4365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1234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5599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15462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2046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834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2880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7826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22701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19764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42465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189667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3793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11619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555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4968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1441,2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6409,2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17681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2352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995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3347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9078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26709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23590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50299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224654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4493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13571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625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5434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1600,4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7034,4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19394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2590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1120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3710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10052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29826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26565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56391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251865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5037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15089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725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6096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1826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7922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21826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2931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1300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4231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11449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34278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30815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65093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290733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5815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17263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1543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825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6757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2051,2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8808,2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24254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3273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1479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4752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12846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38731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35066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73797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329606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6592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19438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975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7753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2388,8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10141,8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27909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3787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1748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5535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14947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45410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41441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86851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387913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7758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22705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1035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8153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2524,4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10677,4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29377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3993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1855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5848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15787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48082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43992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92074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411238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8225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24012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1175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9092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2842,4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11934,4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32822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4473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2106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6579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17748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54316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49942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104258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465659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9313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27061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1245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9565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3002,4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12567,4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34557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4714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2232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6946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18733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57433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52917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110350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492869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9857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28590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1315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10039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3162,4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13201,4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36295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4954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2357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7311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19712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60550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55893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116443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520080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10402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30114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1455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10992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3484,8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14476,8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39790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5435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2608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8043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21676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66784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61843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128627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574501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11490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33166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1540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11574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3681,2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15255,2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41924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5727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2761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8488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22870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70569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65456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136025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607543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12151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35021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1640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12262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3913,2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16175,2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44446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6070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2940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9010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24270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75022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69707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144729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646416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12928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37199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1840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13643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4379,6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18022,6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49510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6757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3298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10055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27074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83927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78207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162134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724157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14483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41557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1940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14337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4613,6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18950,6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52053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7101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3478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10579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28480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88380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82458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170838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763030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15261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43741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2040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15033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4848,4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19881,4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54605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7445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3657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11102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29883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92833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86708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179541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801903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16038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45922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  <a:tr h="290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2140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ctr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15730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5083,2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20813,2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57159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7789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3836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11625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31287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97286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90959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188245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840776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16816</a:t>
                      </a:r>
                      <a:endParaRPr b="0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600" u="none" cap="none" strike="noStrike"/>
                        <a:t>48102</a:t>
                      </a:r>
                      <a:endParaRPr b="1" i="0" sz="600" u="none" cap="none" strike="noStrike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3425" marB="0" marR="3425" marL="3425" anchor="b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