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1" r:id="rId6"/>
    <p:sldMasterId id="2147483654" r:id="rId7"/>
    <p:sldMasterId id="2147483657" r:id="rId8"/>
    <p:sldMasterId id="214748366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Lst>
  <p:sldSz cy="6858000" cx="12192000"/>
  <p:notesSz cx="6808775" cy="9940925"/>
  <p:embeddedFontLst>
    <p:embeddedFont>
      <p:font typeface="Tahoma"/>
      <p:regular r:id="rId21"/>
      <p:bold r:id="rId22"/>
    </p:embeddedFon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i/7rbyPsPDq/bSmGi5MkBuR5qI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96EE10-2A0E-49AA-AA92-173A49490360}">
  <a:tblStyle styleId="{9496EE10-2A0E-49AA-AA92-173A49490360}" styleName="Table_0">
    <a:wholeTbl>
      <a:tcTxStyle b="off" i="off">
        <a:font>
          <a:latin typeface="Calibri"/>
          <a:ea typeface="Calibri"/>
          <a:cs typeface="Calibri"/>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font" Target="fonts/Tahoma-bold.fntdata"/><Relationship Id="rId21" Type="http://schemas.openxmlformats.org/officeDocument/2006/relationships/font" Target="fonts/Tahoma-regular.fntdata"/><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2.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3.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4.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5.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uk-UA" baseline="0" noProof="0" dirty="0" smtClean="0">
                <a:solidFill>
                  <a:srgbClr val="44546A"/>
                </a:solidFill>
              </a:rPr>
              <a:t>Одеський морський порт</a:t>
            </a:r>
            <a:endParaRPr lang="uk-UA" noProof="0" dirty="0">
              <a:solidFill>
                <a:srgbClr val="44546A"/>
              </a:solidFill>
            </a:endParaRPr>
          </a:p>
        </c:rich>
      </c:tx>
      <c:layout/>
      <c:overlay val="0"/>
    </c:title>
    <c:autoTitleDeleted val="0"/>
    <c:plotArea>
      <c:layout>
        <c:manualLayout>
          <c:layoutTarget val="inner"/>
          <c:xMode val="edge"/>
          <c:yMode val="edge"/>
          <c:x val="0"/>
          <c:y val="0.19441275150248236"/>
          <c:w val="0.72496447853396695"/>
          <c:h val="0.66268680428534099"/>
        </c:manualLayout>
      </c:layout>
      <c:barChart>
        <c:barDir val="col"/>
        <c:grouping val="clustered"/>
        <c:varyColors val="0"/>
        <c:ser>
          <c:idx val="0"/>
          <c:order val="0"/>
          <c:tx>
            <c:strRef>
              <c:f>Лист1!$B$1</c:f>
              <c:strCache>
                <c:ptCount val="1"/>
                <c:pt idx="0">
                  <c:v>Залізницею</c:v>
                </c:pt>
              </c:strCache>
            </c:strRef>
          </c:tx>
          <c:spPr>
            <a:solidFill>
              <a:schemeClr val="tx2">
                <a:lumMod val="60000"/>
                <a:lumOff val="40000"/>
              </a:schemeClr>
            </a:solidFill>
          </c:spPr>
          <c:invertIfNegative val="0"/>
          <c:dLbls>
            <c:dLbl>
              <c:idx val="1"/>
              <c:layout>
                <c:manualLayout>
                  <c:x val="-1.319795556393851E-2"/>
                  <c:y val="0"/>
                </c:manualLayout>
              </c:layout>
              <c:dLblPos val="outEnd"/>
              <c:showLegendKey val="0"/>
              <c:showVal val="1"/>
              <c:showCatName val="0"/>
              <c:showSerName val="0"/>
              <c:showPercent val="0"/>
              <c:showBubbleSize val="0"/>
            </c:dLbl>
            <c:dLbl>
              <c:idx val="2"/>
              <c:layout>
                <c:manualLayout>
                  <c:x val="-1.6497444454923137E-2"/>
                  <c:y val="0"/>
                </c:manualLayout>
              </c:layout>
              <c:tx>
                <c:rich>
                  <a:bodyPr/>
                  <a:lstStyle/>
                  <a:p>
                    <a:r>
                      <a:rPr lang="en-US" dirty="0" smtClean="0"/>
                      <a:t>15</a:t>
                    </a:r>
                    <a:r>
                      <a:rPr lang="uk-UA" dirty="0" smtClean="0"/>
                      <a:t> </a:t>
                    </a:r>
                    <a:r>
                      <a:rPr lang="en-US" dirty="0" smtClean="0"/>
                      <a:t>266</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ru-RU" sz="1200" b="1" i="0" u="none" strike="noStrike" kern="1200" baseline="0">
                    <a:solidFill>
                      <a:srgbClr val="44546A"/>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2018</c:v>
                </c:pt>
                <c:pt idx="1">
                  <c:v>2019</c:v>
                </c:pt>
                <c:pt idx="2">
                  <c:v>2020</c:v>
                </c:pt>
              </c:numCache>
            </c:numRef>
          </c:cat>
          <c:val>
            <c:numRef>
              <c:f>Лист1!$B$2:$B$4</c:f>
              <c:numCache>
                <c:formatCode>#,##0</c:formatCode>
                <c:ptCount val="3"/>
                <c:pt idx="0">
                  <c:v>47305</c:v>
                </c:pt>
                <c:pt idx="1">
                  <c:v>51818</c:v>
                </c:pt>
                <c:pt idx="2" formatCode="General">
                  <c:v>15266</c:v>
                </c:pt>
              </c:numCache>
            </c:numRef>
          </c:val>
        </c:ser>
        <c:ser>
          <c:idx val="1"/>
          <c:order val="1"/>
          <c:tx>
            <c:strRef>
              <c:f>Лист1!$C$1</c:f>
              <c:strCache>
                <c:ptCount val="1"/>
                <c:pt idx="0">
                  <c:v>Автотранспортом</c:v>
                </c:pt>
              </c:strCache>
            </c:strRef>
          </c:tx>
          <c:spPr>
            <a:solidFill>
              <a:schemeClr val="accent1">
                <a:lumMod val="20000"/>
                <a:lumOff val="80000"/>
              </a:schemeClr>
            </a:solidFill>
          </c:spPr>
          <c:invertIfNegative val="0"/>
          <c:dLbls>
            <c:dLbl>
              <c:idx val="2"/>
              <c:layout/>
              <c:tx>
                <c:rich>
                  <a:bodyPr/>
                  <a:lstStyle/>
                  <a:p>
                    <a:r>
                      <a:rPr lang="en-US" smtClean="0"/>
                      <a:t>32</a:t>
                    </a:r>
                    <a:r>
                      <a:rPr lang="uk-UA" smtClean="0"/>
                      <a:t> </a:t>
                    </a:r>
                    <a:r>
                      <a:rPr lang="en-US" smtClean="0"/>
                      <a:t>112</a:t>
                    </a:r>
                    <a:endParaRPr lang="en-US"/>
                  </a:p>
                </c:rich>
              </c:tx>
              <c:dLblPos val="outEnd"/>
              <c:showLegendKey val="0"/>
              <c:showVal val="1"/>
              <c:showCatName val="0"/>
              <c:showSerName val="0"/>
              <c:showPercent val="0"/>
              <c:showBubbleSize val="0"/>
            </c:dLbl>
            <c:spPr>
              <a:noFill/>
              <a:ln>
                <a:noFill/>
              </a:ln>
              <a:effectLst/>
            </c:spPr>
            <c:txPr>
              <a:bodyPr/>
              <a:lstStyle/>
              <a:p>
                <a:pPr algn="ctr">
                  <a:defRPr lang="ru-RU" sz="1200" b="1" i="0" u="none" strike="noStrike" kern="1200" baseline="0">
                    <a:solidFill>
                      <a:srgbClr val="44546A"/>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2018</c:v>
                </c:pt>
                <c:pt idx="1">
                  <c:v>2019</c:v>
                </c:pt>
                <c:pt idx="2">
                  <c:v>2020</c:v>
                </c:pt>
              </c:numCache>
            </c:numRef>
          </c:cat>
          <c:val>
            <c:numRef>
              <c:f>Лист1!$C$2:$C$4</c:f>
              <c:numCache>
                <c:formatCode>#,##0</c:formatCode>
                <c:ptCount val="3"/>
                <c:pt idx="0">
                  <c:v>120929</c:v>
                </c:pt>
                <c:pt idx="1">
                  <c:v>130149</c:v>
                </c:pt>
                <c:pt idx="2" formatCode="General">
                  <c:v>32112</c:v>
                </c:pt>
              </c:numCache>
            </c:numRef>
          </c:val>
        </c:ser>
        <c:dLbls>
          <c:dLblPos val="outEnd"/>
          <c:showLegendKey val="0"/>
          <c:showVal val="1"/>
          <c:showCatName val="0"/>
          <c:showSerName val="0"/>
          <c:showPercent val="0"/>
          <c:showBubbleSize val="0"/>
        </c:dLbls>
        <c:gapWidth val="150"/>
        <c:axId val="68850816"/>
        <c:axId val="68852352"/>
      </c:barChart>
      <c:catAx>
        <c:axId val="68850816"/>
        <c:scaling>
          <c:orientation val="minMax"/>
        </c:scaling>
        <c:delete val="0"/>
        <c:axPos val="b"/>
        <c:numFmt formatCode="General" sourceLinked="1"/>
        <c:majorTickMark val="out"/>
        <c:minorTickMark val="none"/>
        <c:tickLblPos val="nextTo"/>
        <c:txPr>
          <a:bodyPr/>
          <a:lstStyle/>
          <a:p>
            <a:pPr>
              <a:defRPr sz="1100" b="1">
                <a:solidFill>
                  <a:schemeClr val="tx2"/>
                </a:solidFill>
                <a:latin typeface="+mn-lt"/>
                <a:cs typeface="Times New Roman" pitchFamily="18" charset="0"/>
              </a:defRPr>
            </a:pPr>
            <a:endParaRPr lang="ru-RU"/>
          </a:p>
        </c:txPr>
        <c:crossAx val="68852352"/>
        <c:crosses val="autoZero"/>
        <c:auto val="1"/>
        <c:lblAlgn val="ctr"/>
        <c:lblOffset val="100"/>
        <c:noMultiLvlLbl val="0"/>
      </c:catAx>
      <c:valAx>
        <c:axId val="68852352"/>
        <c:scaling>
          <c:orientation val="minMax"/>
        </c:scaling>
        <c:delete val="1"/>
        <c:axPos val="l"/>
        <c:majorGridlines>
          <c:spPr>
            <a:ln>
              <a:noFill/>
            </a:ln>
          </c:spPr>
        </c:majorGridlines>
        <c:numFmt formatCode="#,##0" sourceLinked="1"/>
        <c:majorTickMark val="out"/>
        <c:minorTickMark val="none"/>
        <c:tickLblPos val="nextTo"/>
        <c:crossAx val="68850816"/>
        <c:crosses val="autoZero"/>
        <c:crossBetween val="between"/>
      </c:valAx>
      <c:spPr>
        <a:noFill/>
        <a:ln w="15998">
          <a:noFill/>
        </a:ln>
      </c:spPr>
    </c:plotArea>
    <c:legend>
      <c:legendPos val="r"/>
      <c:layout>
        <c:manualLayout>
          <c:xMode val="edge"/>
          <c:yMode val="edge"/>
          <c:x val="0.77515723883181464"/>
          <c:y val="0.30133888888888888"/>
          <c:w val="0.22037831887663578"/>
          <c:h val="0.55317468029052652"/>
        </c:manualLayout>
      </c:layout>
      <c:overlay val="0"/>
      <c:txPr>
        <a:bodyPr/>
        <a:lstStyle/>
        <a:p>
          <a:pPr>
            <a:defRPr sz="1100" b="1">
              <a:solidFill>
                <a:schemeClr val="tx2"/>
              </a:solidFill>
              <a:latin typeface="+mn-lt"/>
              <a:cs typeface="Times New Roman" pitchFamily="18" charset="0"/>
            </a:defRPr>
          </a:pPr>
          <a:endParaRPr lang="ru-RU"/>
        </a:p>
      </c:txPr>
    </c:legend>
    <c:plotVisOnly val="1"/>
    <c:dispBlanksAs val="gap"/>
    <c:showDLblsOverMax val="0"/>
  </c:chart>
  <c:txPr>
    <a:bodyPr/>
    <a:lstStyle/>
    <a:p>
      <a:pPr>
        <a:defRPr sz="1134"/>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uk-UA" baseline="0" noProof="0" dirty="0" smtClean="0">
                <a:solidFill>
                  <a:srgbClr val="44546A"/>
                </a:solidFill>
              </a:rPr>
              <a:t>Морський торговельний порт </a:t>
            </a:r>
            <a:r>
              <a:rPr lang="uk-UA" baseline="0" noProof="0" dirty="0" err="1" smtClean="0">
                <a:solidFill>
                  <a:srgbClr val="44546A"/>
                </a:solidFill>
              </a:rPr>
              <a:t>Чорноморськ</a:t>
            </a:r>
            <a:endParaRPr lang="uk-UA" noProof="0" dirty="0">
              <a:solidFill>
                <a:srgbClr val="44546A"/>
              </a:solidFill>
            </a:endParaRPr>
          </a:p>
        </c:rich>
      </c:tx>
      <c:layout/>
      <c:overlay val="0"/>
    </c:title>
    <c:autoTitleDeleted val="0"/>
    <c:plotArea>
      <c:layout>
        <c:manualLayout>
          <c:layoutTarget val="inner"/>
          <c:xMode val="edge"/>
          <c:yMode val="edge"/>
          <c:x val="0"/>
          <c:y val="0.19441275150248236"/>
          <c:w val="0.72897878117360859"/>
          <c:h val="0.66268680428534099"/>
        </c:manualLayout>
      </c:layout>
      <c:barChart>
        <c:barDir val="col"/>
        <c:grouping val="clustered"/>
        <c:varyColors val="0"/>
        <c:ser>
          <c:idx val="0"/>
          <c:order val="0"/>
          <c:tx>
            <c:strRef>
              <c:f>Лист1!$B$1</c:f>
              <c:strCache>
                <c:ptCount val="1"/>
                <c:pt idx="0">
                  <c:v>Залізницею</c:v>
                </c:pt>
              </c:strCache>
            </c:strRef>
          </c:tx>
          <c:spPr>
            <a:solidFill>
              <a:schemeClr val="accent4">
                <a:lumMod val="60000"/>
                <a:lumOff val="40000"/>
              </a:schemeClr>
            </a:solidFill>
          </c:spPr>
          <c:invertIfNegative val="0"/>
          <c:dLbls>
            <c:dLbl>
              <c:idx val="1"/>
              <c:layout>
                <c:manualLayout>
                  <c:x val="-2.5618112610768108E-2"/>
                  <c:y val="0"/>
                </c:manualLayout>
              </c:layout>
              <c:dLblPos val="outEnd"/>
              <c:showLegendKey val="0"/>
              <c:showVal val="1"/>
              <c:showCatName val="0"/>
              <c:showSerName val="0"/>
              <c:showPercent val="0"/>
              <c:showBubbleSize val="0"/>
            </c:dLbl>
            <c:spPr>
              <a:noFill/>
              <a:ln>
                <a:noFill/>
              </a:ln>
              <a:effectLst/>
            </c:spPr>
            <c:txPr>
              <a:bodyPr/>
              <a:lstStyle/>
              <a:p>
                <a:pPr algn="ctr">
                  <a:defRPr lang="ru-RU" sz="1200" b="1" i="0" u="none" strike="noStrike" kern="1200" baseline="0">
                    <a:solidFill>
                      <a:srgbClr val="44546A"/>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2018</c:v>
                </c:pt>
                <c:pt idx="1">
                  <c:v>2019</c:v>
                </c:pt>
                <c:pt idx="2">
                  <c:v>2020</c:v>
                </c:pt>
              </c:numCache>
            </c:numRef>
          </c:cat>
          <c:val>
            <c:numRef>
              <c:f>Лист1!$B$2:$B$4</c:f>
              <c:numCache>
                <c:formatCode>#,##0</c:formatCode>
                <c:ptCount val="3"/>
                <c:pt idx="0">
                  <c:v>16273</c:v>
                </c:pt>
                <c:pt idx="1">
                  <c:v>22550</c:v>
                </c:pt>
                <c:pt idx="2">
                  <c:v>10480</c:v>
                </c:pt>
              </c:numCache>
            </c:numRef>
          </c:val>
        </c:ser>
        <c:ser>
          <c:idx val="1"/>
          <c:order val="1"/>
          <c:tx>
            <c:strRef>
              <c:f>Лист1!$C$1</c:f>
              <c:strCache>
                <c:ptCount val="1"/>
                <c:pt idx="0">
                  <c:v>Автотранспортом</c:v>
                </c:pt>
              </c:strCache>
            </c:strRef>
          </c:tx>
          <c:spPr>
            <a:solidFill>
              <a:schemeClr val="accent4">
                <a:lumMod val="20000"/>
                <a:lumOff val="80000"/>
              </a:schemeClr>
            </a:solidFill>
          </c:spPr>
          <c:invertIfNegative val="0"/>
          <c:dLbls>
            <c:dLbl>
              <c:idx val="2"/>
              <c:layout>
                <c:manualLayout>
                  <c:x val="1.6011320381730049E-2"/>
                  <c:y val="-4.1808204860203816E-7"/>
                </c:manualLayout>
              </c:layout>
              <c:dLblPos val="outEnd"/>
              <c:showLegendKey val="0"/>
              <c:showVal val="1"/>
              <c:showCatName val="0"/>
              <c:showSerName val="0"/>
              <c:showPercent val="0"/>
              <c:showBubbleSize val="0"/>
            </c:dLbl>
            <c:spPr>
              <a:noFill/>
              <a:ln>
                <a:noFill/>
              </a:ln>
              <a:effectLst/>
            </c:spPr>
            <c:txPr>
              <a:bodyPr/>
              <a:lstStyle/>
              <a:p>
                <a:pPr algn="ctr">
                  <a:defRPr lang="ru-RU" sz="1200" b="1" i="0" u="none" strike="noStrike" kern="1200" baseline="0">
                    <a:solidFill>
                      <a:srgbClr val="44546A"/>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2018</c:v>
                </c:pt>
                <c:pt idx="1">
                  <c:v>2019</c:v>
                </c:pt>
                <c:pt idx="2">
                  <c:v>2020</c:v>
                </c:pt>
              </c:numCache>
            </c:numRef>
          </c:cat>
          <c:val>
            <c:numRef>
              <c:f>Лист1!$C$2:$C$4</c:f>
              <c:numCache>
                <c:formatCode>#,##0</c:formatCode>
                <c:ptCount val="3"/>
                <c:pt idx="0">
                  <c:v>30620</c:v>
                </c:pt>
                <c:pt idx="1">
                  <c:v>28185</c:v>
                </c:pt>
                <c:pt idx="2">
                  <c:v>3993</c:v>
                </c:pt>
              </c:numCache>
            </c:numRef>
          </c:val>
        </c:ser>
        <c:dLbls>
          <c:dLblPos val="outEnd"/>
          <c:showLegendKey val="0"/>
          <c:showVal val="1"/>
          <c:showCatName val="0"/>
          <c:showSerName val="0"/>
          <c:showPercent val="0"/>
          <c:showBubbleSize val="0"/>
        </c:dLbls>
        <c:gapWidth val="150"/>
        <c:axId val="68968832"/>
        <c:axId val="68970368"/>
      </c:barChart>
      <c:catAx>
        <c:axId val="68968832"/>
        <c:scaling>
          <c:orientation val="minMax"/>
        </c:scaling>
        <c:delete val="0"/>
        <c:axPos val="b"/>
        <c:numFmt formatCode="General" sourceLinked="1"/>
        <c:majorTickMark val="out"/>
        <c:minorTickMark val="none"/>
        <c:tickLblPos val="nextTo"/>
        <c:txPr>
          <a:bodyPr/>
          <a:lstStyle/>
          <a:p>
            <a:pPr>
              <a:defRPr sz="1100" b="1">
                <a:solidFill>
                  <a:schemeClr val="tx2"/>
                </a:solidFill>
                <a:latin typeface="+mn-lt"/>
                <a:cs typeface="Times New Roman" pitchFamily="18" charset="0"/>
              </a:defRPr>
            </a:pPr>
            <a:endParaRPr lang="ru-RU"/>
          </a:p>
        </c:txPr>
        <c:crossAx val="68970368"/>
        <c:crosses val="autoZero"/>
        <c:auto val="1"/>
        <c:lblAlgn val="ctr"/>
        <c:lblOffset val="100"/>
        <c:noMultiLvlLbl val="0"/>
      </c:catAx>
      <c:valAx>
        <c:axId val="68970368"/>
        <c:scaling>
          <c:orientation val="minMax"/>
        </c:scaling>
        <c:delete val="1"/>
        <c:axPos val="l"/>
        <c:majorGridlines>
          <c:spPr>
            <a:ln>
              <a:noFill/>
            </a:ln>
          </c:spPr>
        </c:majorGridlines>
        <c:numFmt formatCode="#,##0" sourceLinked="1"/>
        <c:majorTickMark val="out"/>
        <c:minorTickMark val="none"/>
        <c:tickLblPos val="nextTo"/>
        <c:crossAx val="68968832"/>
        <c:crosses val="autoZero"/>
        <c:crossBetween val="between"/>
      </c:valAx>
      <c:spPr>
        <a:noFill/>
        <a:ln w="15998">
          <a:noFill/>
        </a:ln>
      </c:spPr>
    </c:plotArea>
    <c:legend>
      <c:legendPos val="r"/>
      <c:layout>
        <c:manualLayout>
          <c:xMode val="edge"/>
          <c:yMode val="edge"/>
          <c:x val="0.68648069665128908"/>
          <c:y val="0.30133888888888888"/>
          <c:w val="0.31351930334871092"/>
          <c:h val="0.48058518411255163"/>
        </c:manualLayout>
      </c:layout>
      <c:overlay val="0"/>
      <c:txPr>
        <a:bodyPr/>
        <a:lstStyle/>
        <a:p>
          <a:pPr>
            <a:defRPr sz="1100" b="1">
              <a:solidFill>
                <a:schemeClr val="tx2"/>
              </a:solidFill>
              <a:latin typeface="+mn-lt"/>
              <a:cs typeface="Times New Roman" pitchFamily="18" charset="0"/>
            </a:defRPr>
          </a:pPr>
          <a:endParaRPr lang="ru-RU"/>
        </a:p>
      </c:txPr>
    </c:legend>
    <c:plotVisOnly val="1"/>
    <c:dispBlanksAs val="gap"/>
    <c:showDLblsOverMax val="0"/>
  </c:chart>
  <c:txPr>
    <a:bodyPr/>
    <a:lstStyle/>
    <a:p>
      <a:pPr>
        <a:defRPr sz="1134"/>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uk-UA" baseline="0" noProof="0" dirty="0" smtClean="0">
                <a:solidFill>
                  <a:srgbClr val="44546A"/>
                </a:solidFill>
              </a:rPr>
              <a:t>Морський порт «Південний»</a:t>
            </a:r>
            <a:endParaRPr lang="uk-UA" noProof="0" dirty="0">
              <a:solidFill>
                <a:srgbClr val="44546A"/>
              </a:solidFill>
            </a:endParaRPr>
          </a:p>
        </c:rich>
      </c:tx>
      <c:layout/>
      <c:overlay val="0"/>
    </c:title>
    <c:autoTitleDeleted val="0"/>
    <c:plotArea>
      <c:layout>
        <c:manualLayout>
          <c:layoutTarget val="inner"/>
          <c:xMode val="edge"/>
          <c:yMode val="edge"/>
          <c:x val="0"/>
          <c:y val="0.19615676815535585"/>
          <c:w val="0.72589389543888094"/>
          <c:h val="0.65966087195315637"/>
        </c:manualLayout>
      </c:layout>
      <c:barChart>
        <c:barDir val="col"/>
        <c:grouping val="clustered"/>
        <c:varyColors val="0"/>
        <c:ser>
          <c:idx val="0"/>
          <c:order val="0"/>
          <c:tx>
            <c:strRef>
              <c:f>Лист1!$B$1</c:f>
              <c:strCache>
                <c:ptCount val="1"/>
                <c:pt idx="0">
                  <c:v>Залізницею</c:v>
                </c:pt>
              </c:strCache>
            </c:strRef>
          </c:tx>
          <c:spPr>
            <a:solidFill>
              <a:schemeClr val="bg2">
                <a:lumMod val="50000"/>
              </a:schemeClr>
            </a:solidFill>
          </c:spPr>
          <c:invertIfNegative val="0"/>
          <c:dLbls>
            <c:dLbl>
              <c:idx val="0"/>
              <c:layout>
                <c:manualLayout>
                  <c:x val="-1.2845159941205579E-2"/>
                  <c:y val="0"/>
                </c:manualLayout>
              </c:layout>
              <c:dLblPos val="outEnd"/>
              <c:showLegendKey val="0"/>
              <c:showVal val="1"/>
              <c:showCatName val="0"/>
              <c:showSerName val="0"/>
              <c:showPercent val="0"/>
              <c:showBubbleSize val="0"/>
            </c:dLbl>
            <c:dLbl>
              <c:idx val="1"/>
              <c:layout>
                <c:manualLayout>
                  <c:x val="-2.5690319882411158E-2"/>
                  <c:y val="0"/>
                </c:manualLayout>
              </c:layout>
              <c:dLblPos val="outEnd"/>
              <c:showLegendKey val="0"/>
              <c:showVal val="1"/>
              <c:showCatName val="0"/>
              <c:showSerName val="0"/>
              <c:showPercent val="0"/>
              <c:showBubbleSize val="0"/>
            </c:dLbl>
            <c:dLbl>
              <c:idx val="2"/>
              <c:layout>
                <c:manualLayout>
                  <c:x val="-2.8901609867712553E-2"/>
                  <c:y val="-9.8215540248885257E-17"/>
                </c:manualLayout>
              </c:layout>
              <c:dLblPos val="outEnd"/>
              <c:showLegendKey val="0"/>
              <c:showVal val="1"/>
              <c:showCatName val="0"/>
              <c:showSerName val="0"/>
              <c:showPercent val="0"/>
              <c:showBubbleSize val="0"/>
            </c:dLbl>
            <c:spPr>
              <a:noFill/>
              <a:ln>
                <a:noFill/>
              </a:ln>
              <a:effectLst/>
            </c:spPr>
            <c:txPr>
              <a:bodyPr/>
              <a:lstStyle/>
              <a:p>
                <a:pPr algn="ctr">
                  <a:defRPr lang="ru-RU" sz="1200" b="1" i="0" u="none" strike="noStrike" kern="1200" baseline="0">
                    <a:solidFill>
                      <a:srgbClr val="44546A"/>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2018</c:v>
                </c:pt>
                <c:pt idx="1">
                  <c:v>2019</c:v>
                </c:pt>
                <c:pt idx="2">
                  <c:v>2020</c:v>
                </c:pt>
              </c:numCache>
            </c:numRef>
          </c:cat>
          <c:val>
            <c:numRef>
              <c:f>Лист1!$B$2:$B$4</c:f>
              <c:numCache>
                <c:formatCode>#,##0</c:formatCode>
                <c:ptCount val="3"/>
                <c:pt idx="0">
                  <c:v>19638</c:v>
                </c:pt>
                <c:pt idx="1">
                  <c:v>18626</c:v>
                </c:pt>
                <c:pt idx="2">
                  <c:v>4165</c:v>
                </c:pt>
              </c:numCache>
            </c:numRef>
          </c:val>
        </c:ser>
        <c:ser>
          <c:idx val="1"/>
          <c:order val="1"/>
          <c:tx>
            <c:strRef>
              <c:f>Лист1!$C$1</c:f>
              <c:strCache>
                <c:ptCount val="1"/>
                <c:pt idx="0">
                  <c:v>Автотранспортом</c:v>
                </c:pt>
              </c:strCache>
            </c:strRef>
          </c:tx>
          <c:spPr>
            <a:solidFill>
              <a:schemeClr val="bg2">
                <a:lumMod val="90000"/>
              </a:schemeClr>
            </a:solidFill>
          </c:spPr>
          <c:invertIfNegative val="0"/>
          <c:dLbls>
            <c:dLbl>
              <c:idx val="0"/>
              <c:layout>
                <c:manualLayout>
                  <c:x val="1.9267739911808367E-2"/>
                  <c:y val="2.1429092693059041E-2"/>
                </c:manualLayout>
              </c:layout>
              <c:dLblPos val="outEnd"/>
              <c:showLegendKey val="0"/>
              <c:showVal val="1"/>
              <c:showCatName val="0"/>
              <c:showSerName val="0"/>
              <c:showPercent val="0"/>
              <c:showBubbleSize val="0"/>
            </c:dLbl>
            <c:dLbl>
              <c:idx val="2"/>
              <c:layout>
                <c:manualLayout>
                  <c:x val="-1.9267739911808367E-2"/>
                  <c:y val="5.3572731732647602E-3"/>
                </c:manualLayout>
              </c:layout>
              <c:dLblPos val="outEnd"/>
              <c:showLegendKey val="0"/>
              <c:showVal val="1"/>
              <c:showCatName val="0"/>
              <c:showSerName val="0"/>
              <c:showPercent val="0"/>
              <c:showBubbleSize val="0"/>
            </c:dLbl>
            <c:spPr>
              <a:noFill/>
              <a:ln>
                <a:noFill/>
              </a:ln>
              <a:effectLst/>
            </c:spPr>
            <c:txPr>
              <a:bodyPr/>
              <a:lstStyle/>
              <a:p>
                <a:pPr algn="ctr">
                  <a:defRPr lang="ru-RU" sz="1200" b="1" i="0" u="none" strike="noStrike" kern="1200" baseline="0">
                    <a:solidFill>
                      <a:srgbClr val="44546A"/>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2018</c:v>
                </c:pt>
                <c:pt idx="1">
                  <c:v>2019</c:v>
                </c:pt>
                <c:pt idx="2">
                  <c:v>2020</c:v>
                </c:pt>
              </c:numCache>
            </c:numRef>
          </c:cat>
          <c:val>
            <c:numRef>
              <c:f>Лист1!$C$2:$C$4</c:f>
              <c:numCache>
                <c:formatCode>#,##0</c:formatCode>
                <c:ptCount val="3"/>
                <c:pt idx="0">
                  <c:v>17774</c:v>
                </c:pt>
                <c:pt idx="1">
                  <c:v>49062</c:v>
                </c:pt>
                <c:pt idx="2">
                  <c:v>14552</c:v>
                </c:pt>
              </c:numCache>
            </c:numRef>
          </c:val>
        </c:ser>
        <c:dLbls>
          <c:dLblPos val="outEnd"/>
          <c:showLegendKey val="0"/>
          <c:showVal val="1"/>
          <c:showCatName val="0"/>
          <c:showSerName val="0"/>
          <c:showPercent val="0"/>
          <c:showBubbleSize val="0"/>
        </c:dLbls>
        <c:gapWidth val="150"/>
        <c:axId val="69090688"/>
        <c:axId val="69121152"/>
      </c:barChart>
      <c:catAx>
        <c:axId val="69090688"/>
        <c:scaling>
          <c:orientation val="minMax"/>
        </c:scaling>
        <c:delete val="0"/>
        <c:axPos val="b"/>
        <c:numFmt formatCode="General" sourceLinked="1"/>
        <c:majorTickMark val="out"/>
        <c:minorTickMark val="none"/>
        <c:tickLblPos val="nextTo"/>
        <c:txPr>
          <a:bodyPr/>
          <a:lstStyle/>
          <a:p>
            <a:pPr>
              <a:defRPr sz="1100" b="1">
                <a:solidFill>
                  <a:schemeClr val="tx2"/>
                </a:solidFill>
                <a:latin typeface="+mn-lt"/>
                <a:cs typeface="Times New Roman" pitchFamily="18" charset="0"/>
              </a:defRPr>
            </a:pPr>
            <a:endParaRPr lang="ru-RU"/>
          </a:p>
        </c:txPr>
        <c:crossAx val="69121152"/>
        <c:crosses val="autoZero"/>
        <c:auto val="1"/>
        <c:lblAlgn val="ctr"/>
        <c:lblOffset val="100"/>
        <c:noMultiLvlLbl val="0"/>
      </c:catAx>
      <c:valAx>
        <c:axId val="69121152"/>
        <c:scaling>
          <c:orientation val="minMax"/>
        </c:scaling>
        <c:delete val="1"/>
        <c:axPos val="l"/>
        <c:majorGridlines>
          <c:spPr>
            <a:ln>
              <a:noFill/>
            </a:ln>
          </c:spPr>
        </c:majorGridlines>
        <c:numFmt formatCode="#,##0" sourceLinked="1"/>
        <c:majorTickMark val="out"/>
        <c:minorTickMark val="none"/>
        <c:tickLblPos val="nextTo"/>
        <c:crossAx val="69090688"/>
        <c:crosses val="autoZero"/>
        <c:crossBetween val="between"/>
      </c:valAx>
      <c:spPr>
        <a:noFill/>
        <a:ln w="15998">
          <a:noFill/>
        </a:ln>
      </c:spPr>
    </c:plotArea>
    <c:legend>
      <c:legendPos val="r"/>
      <c:layout>
        <c:manualLayout>
          <c:xMode val="edge"/>
          <c:yMode val="edge"/>
          <c:x val="0.65519292140658547"/>
          <c:y val="0.30133902301054288"/>
          <c:w val="0.33981364909501044"/>
          <c:h val="0.49391632303760852"/>
        </c:manualLayout>
      </c:layout>
      <c:overlay val="0"/>
      <c:txPr>
        <a:bodyPr/>
        <a:lstStyle/>
        <a:p>
          <a:pPr>
            <a:defRPr sz="1100" b="1">
              <a:solidFill>
                <a:schemeClr val="tx2"/>
              </a:solidFill>
              <a:latin typeface="+mn-lt"/>
              <a:cs typeface="Times New Roman" pitchFamily="18" charset="0"/>
            </a:defRPr>
          </a:pPr>
          <a:endParaRPr lang="ru-RU"/>
        </a:p>
      </c:txPr>
    </c:legend>
    <c:plotVisOnly val="1"/>
    <c:dispBlanksAs val="gap"/>
    <c:showDLblsOverMax val="0"/>
  </c:chart>
  <c:txPr>
    <a:bodyPr/>
    <a:lstStyle/>
    <a:p>
      <a:pPr>
        <a:defRPr sz="1134"/>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0"/>
      <c:perspective val="30"/>
    </c:view3D>
    <c:floor>
      <c:thickness val="0"/>
    </c:floor>
    <c:sideWall>
      <c:thickness val="0"/>
      <c:spPr>
        <a:noFill/>
        <a:ln w="15998">
          <a:noFill/>
        </a:ln>
      </c:spPr>
    </c:sideWall>
    <c:backWall>
      <c:thickness val="0"/>
      <c:spPr>
        <a:noFill/>
        <a:ln w="15998">
          <a:noFill/>
        </a:ln>
      </c:spPr>
    </c:backWall>
    <c:plotArea>
      <c:layout>
        <c:manualLayout>
          <c:layoutTarget val="inner"/>
          <c:xMode val="edge"/>
          <c:yMode val="edge"/>
          <c:x val="0"/>
          <c:y val="0.19441275150248236"/>
          <c:w val="0.72496447853396695"/>
          <c:h val="0.66268680428534099"/>
        </c:manualLayout>
      </c:layout>
      <c:bar3DChart>
        <c:barDir val="col"/>
        <c:grouping val="clustered"/>
        <c:varyColors val="0"/>
        <c:ser>
          <c:idx val="0"/>
          <c:order val="0"/>
          <c:tx>
            <c:strRef>
              <c:f>Лист1!$B$1</c:f>
              <c:strCache>
                <c:ptCount val="1"/>
                <c:pt idx="0">
                  <c:v>Столбец1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c:spPr>
          <c:invertIfNegative val="0"/>
          <c:dLbls>
            <c:dLbl>
              <c:idx val="1"/>
              <c:layout>
                <c:manualLayout>
                  <c:x val="-1.319795556393851E-2"/>
                  <c:y val="0"/>
                </c:manualLayout>
              </c:layout>
              <c:showLegendKey val="0"/>
              <c:showVal val="1"/>
              <c:showCatName val="0"/>
              <c:showSerName val="0"/>
              <c:showPercent val="0"/>
              <c:showBubbleSize val="0"/>
            </c:dLbl>
            <c:dLbl>
              <c:idx val="2"/>
              <c:layout>
                <c:manualLayout>
                  <c:x val="-9.8984666729538817E-3"/>
                  <c:y val="0"/>
                </c:manualLayout>
              </c:layout>
              <c:tx>
                <c:rich>
                  <a:bodyPr/>
                  <a:lstStyle/>
                  <a:p>
                    <a:r>
                      <a:rPr lang="uk-UA" dirty="0" smtClean="0"/>
                      <a:t>425 000</a:t>
                    </a:r>
                  </a:p>
                </c:rich>
              </c:tx>
              <c:showLegendKey val="0"/>
              <c:showVal val="1"/>
              <c:showCatName val="0"/>
              <c:showSerName val="0"/>
              <c:showPercent val="0"/>
              <c:showBubbleSize val="0"/>
            </c:dLbl>
            <c:spPr>
              <a:noFill/>
              <a:ln>
                <a:noFill/>
              </a:ln>
              <a:effectLst/>
            </c:spPr>
            <c:txPr>
              <a:bodyPr/>
              <a:lstStyle/>
              <a:p>
                <a:pPr algn="ctr">
                  <a:defRPr lang="ru-RU" sz="1200" b="1" i="0" u="none" strike="noStrike" kern="1200" baseline="0">
                    <a:solidFill>
                      <a:srgbClr val="44546A"/>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2018</c:v>
                </c:pt>
                <c:pt idx="1">
                  <c:v>2019</c:v>
                </c:pt>
                <c:pt idx="2">
                  <c:v>2020</c:v>
                </c:pt>
              </c:numCache>
            </c:numRef>
          </c:cat>
          <c:val>
            <c:numRef>
              <c:f>Лист1!$B$2:$B$4</c:f>
              <c:numCache>
                <c:formatCode>#,##0</c:formatCode>
                <c:ptCount val="3"/>
                <c:pt idx="0">
                  <c:v>334963</c:v>
                </c:pt>
                <c:pt idx="1">
                  <c:v>384018</c:v>
                </c:pt>
                <c:pt idx="2">
                  <c:v>425000</c:v>
                </c:pt>
              </c:numCache>
            </c:numRef>
          </c:val>
        </c:ser>
        <c:dLbls>
          <c:showLegendKey val="0"/>
          <c:showVal val="1"/>
          <c:showCatName val="0"/>
          <c:showSerName val="0"/>
          <c:showPercent val="0"/>
          <c:showBubbleSize val="0"/>
        </c:dLbls>
        <c:gapWidth val="150"/>
        <c:shape val="box"/>
        <c:axId val="74781440"/>
        <c:axId val="74784128"/>
        <c:axId val="0"/>
      </c:bar3DChart>
      <c:catAx>
        <c:axId val="74781440"/>
        <c:scaling>
          <c:orientation val="minMax"/>
        </c:scaling>
        <c:delete val="0"/>
        <c:axPos val="b"/>
        <c:numFmt formatCode="General" sourceLinked="1"/>
        <c:majorTickMark val="out"/>
        <c:minorTickMark val="none"/>
        <c:tickLblPos val="nextTo"/>
        <c:txPr>
          <a:bodyPr/>
          <a:lstStyle/>
          <a:p>
            <a:pPr>
              <a:defRPr sz="1100" b="1">
                <a:solidFill>
                  <a:schemeClr val="tx2"/>
                </a:solidFill>
                <a:latin typeface="+mn-lt"/>
                <a:cs typeface="Times New Roman" pitchFamily="18" charset="0"/>
              </a:defRPr>
            </a:pPr>
            <a:endParaRPr lang="ru-RU"/>
          </a:p>
        </c:txPr>
        <c:crossAx val="74784128"/>
        <c:crosses val="autoZero"/>
        <c:auto val="1"/>
        <c:lblAlgn val="ctr"/>
        <c:lblOffset val="100"/>
        <c:noMultiLvlLbl val="0"/>
      </c:catAx>
      <c:valAx>
        <c:axId val="74784128"/>
        <c:scaling>
          <c:orientation val="minMax"/>
        </c:scaling>
        <c:delete val="1"/>
        <c:axPos val="l"/>
        <c:majorGridlines>
          <c:spPr>
            <a:ln>
              <a:noFill/>
            </a:ln>
          </c:spPr>
        </c:majorGridlines>
        <c:numFmt formatCode="#,##0" sourceLinked="1"/>
        <c:majorTickMark val="out"/>
        <c:minorTickMark val="none"/>
        <c:tickLblPos val="nextTo"/>
        <c:crossAx val="74781440"/>
        <c:crosses val="autoZero"/>
        <c:crossBetween val="between"/>
      </c:valAx>
    </c:plotArea>
    <c:plotVisOnly val="1"/>
    <c:dispBlanksAs val="gap"/>
    <c:showDLblsOverMax val="0"/>
  </c:chart>
  <c:txPr>
    <a:bodyPr/>
    <a:lstStyle/>
    <a:p>
      <a:pPr>
        <a:defRPr sz="1134"/>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0"/>
      <c:perspective val="30"/>
    </c:view3D>
    <c:floor>
      <c:thickness val="0"/>
    </c:floor>
    <c:sideWall>
      <c:thickness val="0"/>
      <c:spPr>
        <a:noFill/>
        <a:ln w="15998">
          <a:noFill/>
        </a:ln>
      </c:spPr>
    </c:sideWall>
    <c:backWall>
      <c:thickness val="0"/>
      <c:spPr>
        <a:noFill/>
        <a:ln w="15998">
          <a:noFill/>
        </a:ln>
      </c:spPr>
    </c:backWall>
    <c:plotArea>
      <c:layout>
        <c:manualLayout>
          <c:layoutTarget val="inner"/>
          <c:xMode val="edge"/>
          <c:yMode val="edge"/>
          <c:x val="0"/>
          <c:y val="0.19441275150248236"/>
          <c:w val="0.72496447853396695"/>
          <c:h val="0.66268680428534099"/>
        </c:manualLayout>
      </c:layout>
      <c:bar3DChart>
        <c:barDir val="col"/>
        <c:grouping val="clustered"/>
        <c:varyColors val="0"/>
        <c:ser>
          <c:idx val="0"/>
          <c:order val="0"/>
          <c:tx>
            <c:strRef>
              <c:f>Лист1!$B$1</c:f>
              <c:strCache>
                <c:ptCount val="1"/>
                <c:pt idx="0">
                  <c:v>Столбец1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c:spPr>
          <c:invertIfNegative val="0"/>
          <c:dLbls>
            <c:dLbl>
              <c:idx val="1"/>
              <c:layout>
                <c:manualLayout>
                  <c:x val="-1.319795556393851E-2"/>
                  <c:y val="0"/>
                </c:manualLayout>
              </c:layout>
              <c:showLegendKey val="0"/>
              <c:showVal val="1"/>
              <c:showCatName val="0"/>
              <c:showSerName val="0"/>
              <c:showPercent val="0"/>
              <c:showBubbleSize val="0"/>
            </c:dLbl>
            <c:dLbl>
              <c:idx val="2"/>
              <c:layout>
                <c:manualLayout>
                  <c:x val="-9.8984666729538817E-3"/>
                  <c:y val="0"/>
                </c:manualLayout>
              </c:layout>
              <c:tx>
                <c:rich>
                  <a:bodyPr/>
                  <a:lstStyle/>
                  <a:p>
                    <a:r>
                      <a:rPr lang="uk-UA" dirty="0" smtClean="0"/>
                      <a:t>230 000</a:t>
                    </a:r>
                  </a:p>
                </c:rich>
              </c:tx>
              <c:showLegendKey val="0"/>
              <c:showVal val="1"/>
              <c:showCatName val="0"/>
              <c:showSerName val="0"/>
              <c:showPercent val="0"/>
              <c:showBubbleSize val="0"/>
            </c:dLbl>
            <c:spPr>
              <a:noFill/>
              <a:ln>
                <a:noFill/>
              </a:ln>
              <a:effectLst/>
            </c:spPr>
            <c:txPr>
              <a:bodyPr/>
              <a:lstStyle/>
              <a:p>
                <a:pPr algn="ctr">
                  <a:defRPr lang="ru-RU" sz="1200" b="1" i="0" u="none" strike="noStrike" kern="1200" baseline="0">
                    <a:solidFill>
                      <a:srgbClr val="44546A"/>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2018</c:v>
                </c:pt>
                <c:pt idx="1">
                  <c:v>2019</c:v>
                </c:pt>
                <c:pt idx="2">
                  <c:v>2020</c:v>
                </c:pt>
              </c:numCache>
            </c:numRef>
          </c:cat>
          <c:val>
            <c:numRef>
              <c:f>Лист1!$B$2:$B$4</c:f>
              <c:numCache>
                <c:formatCode>#,##0</c:formatCode>
                <c:ptCount val="3"/>
                <c:pt idx="0">
                  <c:v>95700</c:v>
                </c:pt>
                <c:pt idx="1">
                  <c:v>163309</c:v>
                </c:pt>
                <c:pt idx="2">
                  <c:v>230000</c:v>
                </c:pt>
              </c:numCache>
            </c:numRef>
          </c:val>
        </c:ser>
        <c:dLbls>
          <c:showLegendKey val="0"/>
          <c:showVal val="1"/>
          <c:showCatName val="0"/>
          <c:showSerName val="0"/>
          <c:showPercent val="0"/>
          <c:showBubbleSize val="0"/>
        </c:dLbls>
        <c:gapWidth val="150"/>
        <c:shape val="box"/>
        <c:axId val="74668288"/>
        <c:axId val="74679424"/>
        <c:axId val="0"/>
      </c:bar3DChart>
      <c:catAx>
        <c:axId val="74668288"/>
        <c:scaling>
          <c:orientation val="minMax"/>
        </c:scaling>
        <c:delete val="0"/>
        <c:axPos val="b"/>
        <c:numFmt formatCode="General" sourceLinked="1"/>
        <c:majorTickMark val="out"/>
        <c:minorTickMark val="none"/>
        <c:tickLblPos val="nextTo"/>
        <c:txPr>
          <a:bodyPr/>
          <a:lstStyle/>
          <a:p>
            <a:pPr>
              <a:defRPr sz="1100" b="1">
                <a:solidFill>
                  <a:schemeClr val="tx2"/>
                </a:solidFill>
                <a:latin typeface="+mn-lt"/>
                <a:cs typeface="Times New Roman" pitchFamily="18" charset="0"/>
              </a:defRPr>
            </a:pPr>
            <a:endParaRPr lang="ru-RU"/>
          </a:p>
        </c:txPr>
        <c:crossAx val="74679424"/>
        <c:crosses val="autoZero"/>
        <c:auto val="1"/>
        <c:lblAlgn val="ctr"/>
        <c:lblOffset val="100"/>
        <c:noMultiLvlLbl val="0"/>
      </c:catAx>
      <c:valAx>
        <c:axId val="74679424"/>
        <c:scaling>
          <c:orientation val="minMax"/>
        </c:scaling>
        <c:delete val="1"/>
        <c:axPos val="l"/>
        <c:majorGridlines>
          <c:spPr>
            <a:ln>
              <a:noFill/>
            </a:ln>
          </c:spPr>
        </c:majorGridlines>
        <c:numFmt formatCode="#,##0" sourceLinked="1"/>
        <c:majorTickMark val="out"/>
        <c:minorTickMark val="none"/>
        <c:tickLblPos val="nextTo"/>
        <c:crossAx val="74668288"/>
        <c:crosses val="autoZero"/>
        <c:crossBetween val="between"/>
      </c:valAx>
    </c:plotArea>
    <c:plotVisOnly val="1"/>
    <c:dispBlanksAs val="gap"/>
    <c:showDLblsOverMax val="0"/>
  </c:chart>
  <c:txPr>
    <a:bodyPr/>
    <a:lstStyle/>
    <a:p>
      <a:pPr>
        <a:defRPr sz="1134"/>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0875" y="4721925"/>
            <a:ext cx="5447000" cy="44734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0: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0: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6: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7: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8: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9:notes"/>
          <p:cNvSpPr txBox="1"/>
          <p:nvPr>
            <p:ph idx="1" type="body"/>
          </p:nvPr>
        </p:nvSpPr>
        <p:spPr>
          <a:xfrm>
            <a:off x="680875" y="4721925"/>
            <a:ext cx="5447000" cy="4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9:notes"/>
          <p:cNvSpPr/>
          <p:nvPr>
            <p:ph idx="2" type="sldImg"/>
          </p:nvPr>
        </p:nvSpPr>
        <p:spPr>
          <a:xfrm>
            <a:off x="1135000" y="745550"/>
            <a:ext cx="4539400" cy="3727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2"/>
          <p:cNvSpPr txBox="1"/>
          <p:nvPr>
            <p:ph type="title"/>
          </p:nvPr>
        </p:nvSpPr>
        <p:spPr>
          <a:xfrm>
            <a:off x="661123" y="365126"/>
            <a:ext cx="8455983" cy="120531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388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body"/>
          </p:nvPr>
        </p:nvSpPr>
        <p:spPr>
          <a:xfrm>
            <a:off x="661123" y="1825625"/>
            <a:ext cx="10827147" cy="3956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93888"/>
              </a:buClr>
              <a:buSzPts val="1800"/>
              <a:buChar char="•"/>
              <a:defRPr/>
            </a:lvl1pPr>
            <a:lvl2pPr indent="-342900" lvl="1" marL="914400" algn="l">
              <a:lnSpc>
                <a:spcPct val="90000"/>
              </a:lnSpc>
              <a:spcBef>
                <a:spcPts val="500"/>
              </a:spcBef>
              <a:spcAft>
                <a:spcPts val="0"/>
              </a:spcAft>
              <a:buClr>
                <a:srgbClr val="193888"/>
              </a:buClr>
              <a:buSzPts val="1800"/>
              <a:buChar char="•"/>
              <a:defRPr/>
            </a:lvl2pPr>
            <a:lvl3pPr indent="-342900" lvl="2" marL="1371600" algn="l">
              <a:lnSpc>
                <a:spcPct val="90000"/>
              </a:lnSpc>
              <a:spcBef>
                <a:spcPts val="500"/>
              </a:spcBef>
              <a:spcAft>
                <a:spcPts val="0"/>
              </a:spcAft>
              <a:buClr>
                <a:srgbClr val="193888"/>
              </a:buClr>
              <a:buSzPts val="1800"/>
              <a:buChar char="•"/>
              <a:defRPr/>
            </a:lvl3pPr>
            <a:lvl4pPr indent="-342900" lvl="3" marL="1828800" algn="l">
              <a:lnSpc>
                <a:spcPct val="90000"/>
              </a:lnSpc>
              <a:spcBef>
                <a:spcPts val="500"/>
              </a:spcBef>
              <a:spcAft>
                <a:spcPts val="0"/>
              </a:spcAft>
              <a:buClr>
                <a:srgbClr val="193888"/>
              </a:buClr>
              <a:buSzPts val="1800"/>
              <a:buChar char="•"/>
              <a:defRPr/>
            </a:lvl4pPr>
            <a:lvl5pPr indent="-342900" lvl="4" marL="2286000" algn="l">
              <a:lnSpc>
                <a:spcPct val="90000"/>
              </a:lnSpc>
              <a:spcBef>
                <a:spcPts val="500"/>
              </a:spcBef>
              <a:spcAft>
                <a:spcPts val="0"/>
              </a:spcAft>
              <a:buClr>
                <a:srgbClr val="19388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2"/>
          <p:cNvSpPr txBox="1"/>
          <p:nvPr>
            <p:ph idx="12" type="sldNum"/>
          </p:nvPr>
        </p:nvSpPr>
        <p:spPr>
          <a:xfrm>
            <a:off x="8745070" y="3651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15" name="Google Shape;15;p12"/>
          <p:cNvSpPr/>
          <p:nvPr/>
        </p:nvSpPr>
        <p:spPr>
          <a:xfrm>
            <a:off x="10512344" y="6171684"/>
            <a:ext cx="10835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rgbClr val="193888"/>
                </a:solidFill>
                <a:latin typeface="Calibri"/>
                <a:ea typeface="Calibri"/>
                <a:cs typeface="Calibri"/>
                <a:sym typeface="Calibri"/>
              </a:rPr>
              <a:t>uz.gov.ua</a:t>
            </a:r>
            <a:endParaRPr b="1" sz="1800">
              <a:solidFill>
                <a:srgbClr val="193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25"/>
          <p:cNvSpPr txBox="1"/>
          <p:nvPr>
            <p:ph type="title"/>
          </p:nvPr>
        </p:nvSpPr>
        <p:spPr>
          <a:xfrm>
            <a:off x="838200" y="2906619"/>
            <a:ext cx="6463553"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5"/>
          <p:cNvSpPr txBox="1"/>
          <p:nvPr>
            <p:ph idx="1" type="body"/>
          </p:nvPr>
        </p:nvSpPr>
        <p:spPr>
          <a:xfrm>
            <a:off x="838200" y="4367119"/>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93888"/>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93888"/>
              </a:buClr>
              <a:buSzPts val="2400"/>
              <a:buNone/>
              <a:defRPr sz="2400"/>
            </a:lvl1pPr>
            <a:lvl2pPr lvl="1" algn="ctr">
              <a:lnSpc>
                <a:spcPct val="90000"/>
              </a:lnSpc>
              <a:spcBef>
                <a:spcPts val="500"/>
              </a:spcBef>
              <a:spcAft>
                <a:spcPts val="0"/>
              </a:spcAft>
              <a:buClr>
                <a:srgbClr val="193888"/>
              </a:buClr>
              <a:buSzPts val="2000"/>
              <a:buNone/>
              <a:defRPr sz="2000"/>
            </a:lvl2pPr>
            <a:lvl3pPr lvl="2" algn="ctr">
              <a:lnSpc>
                <a:spcPct val="90000"/>
              </a:lnSpc>
              <a:spcBef>
                <a:spcPts val="500"/>
              </a:spcBef>
              <a:spcAft>
                <a:spcPts val="0"/>
              </a:spcAft>
              <a:buClr>
                <a:srgbClr val="193888"/>
              </a:buClr>
              <a:buSzPts val="1800"/>
              <a:buNone/>
              <a:defRPr sz="1800"/>
            </a:lvl3pPr>
            <a:lvl4pPr lvl="3" algn="ctr">
              <a:lnSpc>
                <a:spcPct val="90000"/>
              </a:lnSpc>
              <a:spcBef>
                <a:spcPts val="500"/>
              </a:spcBef>
              <a:spcAft>
                <a:spcPts val="0"/>
              </a:spcAft>
              <a:buClr>
                <a:srgbClr val="193888"/>
              </a:buClr>
              <a:buSzPts val="1600"/>
              <a:buNone/>
              <a:defRPr sz="1600"/>
            </a:lvl4pPr>
            <a:lvl5pPr lvl="4" algn="ctr">
              <a:lnSpc>
                <a:spcPct val="90000"/>
              </a:lnSpc>
              <a:spcBef>
                <a:spcPts val="500"/>
              </a:spcBef>
              <a:spcAft>
                <a:spcPts val="0"/>
              </a:spcAft>
              <a:buClr>
                <a:srgbClr val="19388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13"/>
          <p:cNvSpPr txBox="1"/>
          <p:nvPr>
            <p:ph idx="12" type="sldNum"/>
          </p:nvPr>
        </p:nvSpPr>
        <p:spPr>
          <a:xfrm>
            <a:off x="8610600" y="3651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6"/>
          <p:cNvSpPr txBox="1"/>
          <p:nvPr>
            <p:ph type="title"/>
          </p:nvPr>
        </p:nvSpPr>
        <p:spPr>
          <a:xfrm>
            <a:off x="971658" y="4399242"/>
            <a:ext cx="6209072"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1563328" y="2309719"/>
            <a:ext cx="6209072"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19"/>
          <p:cNvSpPr txBox="1"/>
          <p:nvPr>
            <p:ph type="title"/>
          </p:nvPr>
        </p:nvSpPr>
        <p:spPr>
          <a:xfrm>
            <a:off x="838200" y="2906619"/>
            <a:ext cx="6463553"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 type="body"/>
          </p:nvPr>
        </p:nvSpPr>
        <p:spPr>
          <a:xfrm>
            <a:off x="838200" y="4367119"/>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93888"/>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93888"/>
              </a:buClr>
              <a:buSzPts val="2400"/>
              <a:buNone/>
              <a:defRPr sz="2400"/>
            </a:lvl1pPr>
            <a:lvl2pPr lvl="1" algn="ctr">
              <a:lnSpc>
                <a:spcPct val="90000"/>
              </a:lnSpc>
              <a:spcBef>
                <a:spcPts val="500"/>
              </a:spcBef>
              <a:spcAft>
                <a:spcPts val="0"/>
              </a:spcAft>
              <a:buClr>
                <a:srgbClr val="193888"/>
              </a:buClr>
              <a:buSzPts val="2000"/>
              <a:buNone/>
              <a:defRPr sz="2000"/>
            </a:lvl2pPr>
            <a:lvl3pPr lvl="2" algn="ctr">
              <a:lnSpc>
                <a:spcPct val="90000"/>
              </a:lnSpc>
              <a:spcBef>
                <a:spcPts val="500"/>
              </a:spcBef>
              <a:spcAft>
                <a:spcPts val="0"/>
              </a:spcAft>
              <a:buClr>
                <a:srgbClr val="193888"/>
              </a:buClr>
              <a:buSzPts val="1800"/>
              <a:buNone/>
              <a:defRPr sz="1800"/>
            </a:lvl3pPr>
            <a:lvl4pPr lvl="3" algn="ctr">
              <a:lnSpc>
                <a:spcPct val="90000"/>
              </a:lnSpc>
              <a:spcBef>
                <a:spcPts val="500"/>
              </a:spcBef>
              <a:spcAft>
                <a:spcPts val="0"/>
              </a:spcAft>
              <a:buClr>
                <a:srgbClr val="193888"/>
              </a:buClr>
              <a:buSzPts val="1600"/>
              <a:buNone/>
              <a:defRPr sz="1600"/>
            </a:lvl4pPr>
            <a:lvl5pPr lvl="4" algn="ctr">
              <a:lnSpc>
                <a:spcPct val="90000"/>
              </a:lnSpc>
              <a:spcBef>
                <a:spcPts val="500"/>
              </a:spcBef>
              <a:spcAft>
                <a:spcPts val="0"/>
              </a:spcAft>
              <a:buClr>
                <a:srgbClr val="19388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21"/>
          <p:cNvSpPr txBox="1"/>
          <p:nvPr>
            <p:ph idx="12" type="sldNum"/>
          </p:nvPr>
        </p:nvSpPr>
        <p:spPr>
          <a:xfrm>
            <a:off x="10838328" y="365126"/>
            <a:ext cx="5154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5" name="Shape 65"/>
        <p:cNvGrpSpPr/>
        <p:nvPr/>
      </p:nvGrpSpPr>
      <p:grpSpPr>
        <a:xfrm>
          <a:off x="0" y="0"/>
          <a:ext cx="0" cy="0"/>
          <a:chOff x="0" y="0"/>
          <a:chExt cx="0" cy="0"/>
        </a:xfrm>
      </p:grpSpPr>
      <p:sp>
        <p:nvSpPr>
          <p:cNvPr id="66" name="Google Shape;66;p22"/>
          <p:cNvSpPr txBox="1"/>
          <p:nvPr>
            <p:ph type="title"/>
          </p:nvPr>
        </p:nvSpPr>
        <p:spPr>
          <a:xfrm>
            <a:off x="661123" y="365126"/>
            <a:ext cx="8455983" cy="120531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388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txBox="1"/>
          <p:nvPr>
            <p:ph idx="1" type="body"/>
          </p:nvPr>
        </p:nvSpPr>
        <p:spPr>
          <a:xfrm>
            <a:off x="661123" y="1825625"/>
            <a:ext cx="10827147" cy="3956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93888"/>
              </a:buClr>
              <a:buSzPts val="1800"/>
              <a:buChar char="•"/>
              <a:defRPr/>
            </a:lvl1pPr>
            <a:lvl2pPr indent="-342900" lvl="1" marL="914400" algn="l">
              <a:lnSpc>
                <a:spcPct val="90000"/>
              </a:lnSpc>
              <a:spcBef>
                <a:spcPts val="500"/>
              </a:spcBef>
              <a:spcAft>
                <a:spcPts val="0"/>
              </a:spcAft>
              <a:buClr>
                <a:srgbClr val="193888"/>
              </a:buClr>
              <a:buSzPts val="1800"/>
              <a:buChar char="•"/>
              <a:defRPr/>
            </a:lvl2pPr>
            <a:lvl3pPr indent="-342900" lvl="2" marL="1371600" algn="l">
              <a:lnSpc>
                <a:spcPct val="90000"/>
              </a:lnSpc>
              <a:spcBef>
                <a:spcPts val="500"/>
              </a:spcBef>
              <a:spcAft>
                <a:spcPts val="0"/>
              </a:spcAft>
              <a:buClr>
                <a:srgbClr val="193888"/>
              </a:buClr>
              <a:buSzPts val="1800"/>
              <a:buChar char="•"/>
              <a:defRPr/>
            </a:lvl3pPr>
            <a:lvl4pPr indent="-342900" lvl="3" marL="1828800" algn="l">
              <a:lnSpc>
                <a:spcPct val="90000"/>
              </a:lnSpc>
              <a:spcBef>
                <a:spcPts val="500"/>
              </a:spcBef>
              <a:spcAft>
                <a:spcPts val="0"/>
              </a:spcAft>
              <a:buClr>
                <a:srgbClr val="193888"/>
              </a:buClr>
              <a:buSzPts val="1800"/>
              <a:buChar char="•"/>
              <a:defRPr/>
            </a:lvl4pPr>
            <a:lvl5pPr indent="-342900" lvl="4" marL="2286000" algn="l">
              <a:lnSpc>
                <a:spcPct val="90000"/>
              </a:lnSpc>
              <a:spcBef>
                <a:spcPts val="500"/>
              </a:spcBef>
              <a:spcAft>
                <a:spcPts val="0"/>
              </a:spcAft>
              <a:buClr>
                <a:srgbClr val="19388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2"/>
          <p:cNvSpPr txBox="1"/>
          <p:nvPr>
            <p:ph idx="12" type="sldNum"/>
          </p:nvPr>
        </p:nvSpPr>
        <p:spPr>
          <a:xfrm>
            <a:off x="8745070" y="3651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69" name="Google Shape;69;p22"/>
          <p:cNvSpPr/>
          <p:nvPr/>
        </p:nvSpPr>
        <p:spPr>
          <a:xfrm>
            <a:off x="10512344" y="6171684"/>
            <a:ext cx="10835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rgbClr val="193888"/>
                </a:solidFill>
                <a:latin typeface="Calibri"/>
                <a:ea typeface="Calibri"/>
                <a:cs typeface="Calibri"/>
                <a:sym typeface="Calibri"/>
              </a:rPr>
              <a:t>uz.gov.ua</a:t>
            </a:r>
            <a:endParaRPr b="1" sz="1800">
              <a:solidFill>
                <a:srgbClr val="193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theme" Target="../theme/theme1.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661124" y="365126"/>
            <a:ext cx="8778712" cy="120531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93888"/>
              </a:buClr>
              <a:buSzPts val="4400"/>
              <a:buFont typeface="Calibri"/>
              <a:buNone/>
              <a:defRPr b="1" i="0" sz="4400" u="none" cap="none" strike="noStrike">
                <a:solidFill>
                  <a:srgbClr val="19388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661123" y="1825625"/>
            <a:ext cx="10692677" cy="395661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93888"/>
              </a:buClr>
              <a:buSzPts val="2800"/>
              <a:buFont typeface="Arial"/>
              <a:buChar char="•"/>
              <a:defRPr b="0" i="0" sz="2800" u="none" cap="none" strike="noStrike">
                <a:solidFill>
                  <a:srgbClr val="193888"/>
                </a:solidFill>
                <a:latin typeface="Calibri"/>
                <a:ea typeface="Calibri"/>
                <a:cs typeface="Calibri"/>
                <a:sym typeface="Calibri"/>
              </a:defRPr>
            </a:lvl1pPr>
            <a:lvl2pPr indent="-381000" lvl="1" marL="914400" marR="0" rtl="0" algn="l">
              <a:lnSpc>
                <a:spcPct val="90000"/>
              </a:lnSpc>
              <a:spcBef>
                <a:spcPts val="500"/>
              </a:spcBef>
              <a:spcAft>
                <a:spcPts val="0"/>
              </a:spcAft>
              <a:buClr>
                <a:srgbClr val="193888"/>
              </a:buClr>
              <a:buSzPts val="2400"/>
              <a:buFont typeface="Arial"/>
              <a:buChar char="•"/>
              <a:defRPr b="0" i="0" sz="2400" u="none" cap="none" strike="noStrike">
                <a:solidFill>
                  <a:srgbClr val="193888"/>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93888"/>
              </a:buClr>
              <a:buSzPts val="2000"/>
              <a:buFont typeface="Arial"/>
              <a:buChar char="•"/>
              <a:defRPr b="0" i="0" sz="2000" u="none" cap="none" strike="noStrike">
                <a:solidFill>
                  <a:srgbClr val="193888"/>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93888"/>
              </a:buClr>
              <a:buSzPts val="1800"/>
              <a:buFont typeface="Arial"/>
              <a:buChar char="•"/>
              <a:defRPr b="0" i="0" sz="1800" u="none" cap="none" strike="noStrike">
                <a:solidFill>
                  <a:srgbClr val="193888"/>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93888"/>
              </a:buClr>
              <a:buSzPts val="1800"/>
              <a:buFont typeface="Arial"/>
              <a:buChar char="•"/>
              <a:defRPr b="0" i="0" sz="1800" u="none" cap="none" strike="noStrike">
                <a:solidFill>
                  <a:srgbClr val="193888"/>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2" type="sldNum"/>
          </p:nvPr>
        </p:nvSpPr>
        <p:spPr>
          <a:xfrm>
            <a:off x="8610600" y="365126"/>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193888"/>
                </a:solidFill>
                <a:latin typeface="Calibri"/>
                <a:ea typeface="Calibri"/>
                <a:cs typeface="Calibri"/>
                <a:sym typeface="Calibri"/>
              </a:defRPr>
            </a:lvl1pPr>
            <a:lvl2pPr indent="0" lvl="1" marL="0" marR="0" rtl="0" algn="r">
              <a:spcBef>
                <a:spcPts val="0"/>
              </a:spcBef>
              <a:buNone/>
              <a:defRPr b="0" i="0" sz="1200" u="none" cap="none" strike="noStrike">
                <a:solidFill>
                  <a:srgbClr val="193888"/>
                </a:solidFill>
                <a:latin typeface="Calibri"/>
                <a:ea typeface="Calibri"/>
                <a:cs typeface="Calibri"/>
                <a:sym typeface="Calibri"/>
              </a:defRPr>
            </a:lvl2pPr>
            <a:lvl3pPr indent="0" lvl="2" marL="0" marR="0" rtl="0" algn="r">
              <a:spcBef>
                <a:spcPts val="0"/>
              </a:spcBef>
              <a:buNone/>
              <a:defRPr b="0" i="0" sz="1200" u="none" cap="none" strike="noStrike">
                <a:solidFill>
                  <a:srgbClr val="193888"/>
                </a:solidFill>
                <a:latin typeface="Calibri"/>
                <a:ea typeface="Calibri"/>
                <a:cs typeface="Calibri"/>
                <a:sym typeface="Calibri"/>
              </a:defRPr>
            </a:lvl3pPr>
            <a:lvl4pPr indent="0" lvl="3" marL="0" marR="0" rtl="0" algn="r">
              <a:spcBef>
                <a:spcPts val="0"/>
              </a:spcBef>
              <a:buNone/>
              <a:defRPr b="0" i="0" sz="1200" u="none" cap="none" strike="noStrike">
                <a:solidFill>
                  <a:srgbClr val="193888"/>
                </a:solidFill>
                <a:latin typeface="Calibri"/>
                <a:ea typeface="Calibri"/>
                <a:cs typeface="Calibri"/>
                <a:sym typeface="Calibri"/>
              </a:defRPr>
            </a:lvl4pPr>
            <a:lvl5pPr indent="0" lvl="4" marL="0" marR="0" rtl="0" algn="r">
              <a:spcBef>
                <a:spcPts val="0"/>
              </a:spcBef>
              <a:buNone/>
              <a:defRPr b="0" i="0" sz="1200" u="none" cap="none" strike="noStrike">
                <a:solidFill>
                  <a:srgbClr val="193888"/>
                </a:solidFill>
                <a:latin typeface="Calibri"/>
                <a:ea typeface="Calibri"/>
                <a:cs typeface="Calibri"/>
                <a:sym typeface="Calibri"/>
              </a:defRPr>
            </a:lvl5pPr>
            <a:lvl6pPr indent="0" lvl="5" marL="0" marR="0" rtl="0" algn="r">
              <a:spcBef>
                <a:spcPts val="0"/>
              </a:spcBef>
              <a:buNone/>
              <a:defRPr b="0" i="0" sz="1200" u="none" cap="none" strike="noStrike">
                <a:solidFill>
                  <a:srgbClr val="193888"/>
                </a:solidFill>
                <a:latin typeface="Calibri"/>
                <a:ea typeface="Calibri"/>
                <a:cs typeface="Calibri"/>
                <a:sym typeface="Calibri"/>
              </a:defRPr>
            </a:lvl6pPr>
            <a:lvl7pPr indent="0" lvl="6" marL="0" marR="0" rtl="0" algn="r">
              <a:spcBef>
                <a:spcPts val="0"/>
              </a:spcBef>
              <a:buNone/>
              <a:defRPr b="0" i="0" sz="1200" u="none" cap="none" strike="noStrike">
                <a:solidFill>
                  <a:srgbClr val="193888"/>
                </a:solidFill>
                <a:latin typeface="Calibri"/>
                <a:ea typeface="Calibri"/>
                <a:cs typeface="Calibri"/>
                <a:sym typeface="Calibri"/>
              </a:defRPr>
            </a:lvl7pPr>
            <a:lvl8pPr indent="0" lvl="7" marL="0" marR="0" rtl="0" algn="r">
              <a:spcBef>
                <a:spcPts val="0"/>
              </a:spcBef>
              <a:buNone/>
              <a:defRPr b="0" i="0" sz="1200" u="none" cap="none" strike="noStrike">
                <a:solidFill>
                  <a:srgbClr val="193888"/>
                </a:solidFill>
                <a:latin typeface="Calibri"/>
                <a:ea typeface="Calibri"/>
                <a:cs typeface="Calibri"/>
                <a:sym typeface="Calibri"/>
              </a:defRPr>
            </a:lvl8pPr>
            <a:lvl9pPr indent="0" lvl="8" marL="0" marR="0" rtl="0" algn="r">
              <a:spcBef>
                <a:spcPts val="0"/>
              </a:spcBef>
              <a:buNone/>
              <a:defRPr b="0" i="0" sz="1200" u="none" cap="none" strike="noStrike">
                <a:solidFill>
                  <a:srgbClr val="193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pic>
        <p:nvPicPr>
          <p:cNvPr id="9" name="Google Shape;9;p11"/>
          <p:cNvPicPr preferRelativeResize="0"/>
          <p:nvPr/>
        </p:nvPicPr>
        <p:blipFill rotWithShape="1">
          <a:blip r:embed="rId1">
            <a:alphaModFix/>
          </a:blip>
          <a:srcRect b="0" l="0" r="0" t="0"/>
          <a:stretch/>
        </p:blipFill>
        <p:spPr>
          <a:xfrm>
            <a:off x="661123" y="6188695"/>
            <a:ext cx="3377477" cy="335309"/>
          </a:xfrm>
          <a:prstGeom prst="rect">
            <a:avLst/>
          </a:prstGeom>
          <a:noFill/>
          <a:ln>
            <a:noFill/>
          </a:ln>
        </p:spPr>
      </p:pic>
      <p:sp>
        <p:nvSpPr>
          <p:cNvPr id="10" name="Google Shape;10;p11"/>
          <p:cNvSpPr/>
          <p:nvPr/>
        </p:nvSpPr>
        <p:spPr>
          <a:xfrm>
            <a:off x="10512344" y="6171684"/>
            <a:ext cx="10835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uk-UA" sz="1800" u="none" cap="none" strike="noStrike">
                <a:solidFill>
                  <a:srgbClr val="193888"/>
                </a:solidFill>
                <a:latin typeface="Calibri"/>
                <a:ea typeface="Calibri"/>
                <a:cs typeface="Calibri"/>
                <a:sym typeface="Calibri"/>
              </a:rPr>
              <a:t>uz.gov.ua</a:t>
            </a:r>
            <a:endParaRPr b="1" sz="1800">
              <a:solidFill>
                <a:srgbClr val="193888"/>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3888"/>
        </a:solidFill>
      </p:bgPr>
    </p:bg>
    <p:spTree>
      <p:nvGrpSpPr>
        <p:cNvPr id="22" name="Shape 22"/>
        <p:cNvGrpSpPr/>
        <p:nvPr/>
      </p:nvGrpSpPr>
      <p:grpSpPr>
        <a:xfrm>
          <a:off x="0" y="0"/>
          <a:ext cx="0" cy="0"/>
          <a:chOff x="0" y="0"/>
          <a:chExt cx="0" cy="0"/>
        </a:xfrm>
      </p:grpSpPr>
      <p:pic>
        <p:nvPicPr>
          <p:cNvPr id="23" name="Google Shape;23;p14"/>
          <p:cNvPicPr preferRelativeResize="0"/>
          <p:nvPr/>
        </p:nvPicPr>
        <p:blipFill rotWithShape="1">
          <a:blip r:embed="rId1">
            <a:alphaModFix/>
          </a:blip>
          <a:srcRect b="0" l="0" r="0" t="0"/>
          <a:stretch/>
        </p:blipFill>
        <p:spPr>
          <a:xfrm>
            <a:off x="-453731" y="0"/>
            <a:ext cx="10033531" cy="6858000"/>
          </a:xfrm>
          <a:prstGeom prst="rect">
            <a:avLst/>
          </a:prstGeom>
          <a:noFill/>
          <a:ln>
            <a:noFill/>
          </a:ln>
        </p:spPr>
      </p:pic>
      <p:sp>
        <p:nvSpPr>
          <p:cNvPr id="24" name="Google Shape;24;p14"/>
          <p:cNvSpPr txBox="1"/>
          <p:nvPr>
            <p:ph type="title"/>
          </p:nvPr>
        </p:nvSpPr>
        <p:spPr>
          <a:xfrm>
            <a:off x="971658" y="4399242"/>
            <a:ext cx="620907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14"/>
          <p:cNvSpPr/>
          <p:nvPr/>
        </p:nvSpPr>
        <p:spPr>
          <a:xfrm>
            <a:off x="10285670" y="5955176"/>
            <a:ext cx="128663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2200">
                <a:solidFill>
                  <a:schemeClr val="lt1"/>
                </a:solidFill>
                <a:latin typeface="Calibri"/>
                <a:ea typeface="Calibri"/>
                <a:cs typeface="Calibri"/>
                <a:sym typeface="Calibri"/>
              </a:rPr>
              <a:t>uz.gov.ua</a:t>
            </a:r>
            <a:endParaRPr b="1" sz="2200">
              <a:solidFill>
                <a:schemeClr val="lt1"/>
              </a:solidFill>
              <a:latin typeface="Calibri"/>
              <a:ea typeface="Calibri"/>
              <a:cs typeface="Calibri"/>
              <a:sym typeface="Calibri"/>
            </a:endParaRPr>
          </a:p>
        </p:txBody>
      </p:sp>
      <p:pic>
        <p:nvPicPr>
          <p:cNvPr id="26" name="Google Shape;26;p14"/>
          <p:cNvPicPr preferRelativeResize="0"/>
          <p:nvPr/>
        </p:nvPicPr>
        <p:blipFill rotWithShape="1">
          <a:blip r:embed="rId2">
            <a:alphaModFix/>
          </a:blip>
          <a:srcRect b="0" l="0" r="0" t="0"/>
          <a:stretch/>
        </p:blipFill>
        <p:spPr>
          <a:xfrm>
            <a:off x="9971345" y="667266"/>
            <a:ext cx="1675101" cy="61310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3"/>
    <p:sldLayoutId id="214748365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3888"/>
        </a:solidFill>
      </p:bgPr>
    </p:bg>
    <p:spTree>
      <p:nvGrpSpPr>
        <p:cNvPr id="39" name="Shape 39"/>
        <p:cNvGrpSpPr/>
        <p:nvPr/>
      </p:nvGrpSpPr>
      <p:grpSpPr>
        <a:xfrm>
          <a:off x="0" y="0"/>
          <a:ext cx="0" cy="0"/>
          <a:chOff x="0" y="0"/>
          <a:chExt cx="0" cy="0"/>
        </a:xfrm>
      </p:grpSpPr>
      <p:pic>
        <p:nvPicPr>
          <p:cNvPr id="40" name="Google Shape;40;p17"/>
          <p:cNvPicPr preferRelativeResize="0"/>
          <p:nvPr/>
        </p:nvPicPr>
        <p:blipFill rotWithShape="1">
          <a:blip r:embed="rId1">
            <a:alphaModFix/>
          </a:blip>
          <a:srcRect b="0" l="0" r="0" t="0"/>
          <a:stretch/>
        </p:blipFill>
        <p:spPr>
          <a:xfrm>
            <a:off x="5552295" y="-164097"/>
            <a:ext cx="6617294" cy="7048991"/>
          </a:xfrm>
          <a:prstGeom prst="rect">
            <a:avLst/>
          </a:prstGeom>
          <a:noFill/>
          <a:ln>
            <a:noFill/>
          </a:ln>
        </p:spPr>
      </p:pic>
      <p:sp>
        <p:nvSpPr>
          <p:cNvPr id="41" name="Google Shape;41;p17"/>
          <p:cNvSpPr txBox="1"/>
          <p:nvPr>
            <p:ph type="title"/>
          </p:nvPr>
        </p:nvSpPr>
        <p:spPr>
          <a:xfrm>
            <a:off x="838200" y="2906619"/>
            <a:ext cx="6463553"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Calibri"/>
              <a:buNone/>
              <a:defRPr b="1" i="0" sz="5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17"/>
          <p:cNvSpPr txBox="1"/>
          <p:nvPr>
            <p:ph idx="1" type="body"/>
          </p:nvPr>
        </p:nvSpPr>
        <p:spPr>
          <a:xfrm>
            <a:off x="838200" y="4367119"/>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20"/>
          <p:cNvSpPr txBox="1"/>
          <p:nvPr>
            <p:ph type="title"/>
          </p:nvPr>
        </p:nvSpPr>
        <p:spPr>
          <a:xfrm>
            <a:off x="661123" y="365126"/>
            <a:ext cx="8966971" cy="120531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93888"/>
              </a:buClr>
              <a:buSzPts val="4400"/>
              <a:buFont typeface="Calibri"/>
              <a:buNone/>
              <a:defRPr b="1" i="0" sz="4400" u="none" cap="none" strike="noStrike">
                <a:solidFill>
                  <a:srgbClr val="19388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20"/>
          <p:cNvSpPr txBox="1"/>
          <p:nvPr>
            <p:ph idx="1" type="body"/>
          </p:nvPr>
        </p:nvSpPr>
        <p:spPr>
          <a:xfrm>
            <a:off x="661123" y="1825625"/>
            <a:ext cx="10692677" cy="395661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93888"/>
              </a:buClr>
              <a:buSzPts val="2800"/>
              <a:buFont typeface="Arial"/>
              <a:buChar char="•"/>
              <a:defRPr b="0" i="0" sz="2800" u="none" cap="none" strike="noStrike">
                <a:solidFill>
                  <a:srgbClr val="193888"/>
                </a:solidFill>
                <a:latin typeface="Calibri"/>
                <a:ea typeface="Calibri"/>
                <a:cs typeface="Calibri"/>
                <a:sym typeface="Calibri"/>
              </a:defRPr>
            </a:lvl1pPr>
            <a:lvl2pPr indent="-381000" lvl="1" marL="914400" marR="0" rtl="0" algn="l">
              <a:lnSpc>
                <a:spcPct val="90000"/>
              </a:lnSpc>
              <a:spcBef>
                <a:spcPts val="500"/>
              </a:spcBef>
              <a:spcAft>
                <a:spcPts val="0"/>
              </a:spcAft>
              <a:buClr>
                <a:srgbClr val="193888"/>
              </a:buClr>
              <a:buSzPts val="2400"/>
              <a:buFont typeface="Arial"/>
              <a:buChar char="•"/>
              <a:defRPr b="0" i="0" sz="2400" u="none" cap="none" strike="noStrike">
                <a:solidFill>
                  <a:srgbClr val="193888"/>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93888"/>
              </a:buClr>
              <a:buSzPts val="2000"/>
              <a:buFont typeface="Arial"/>
              <a:buChar char="•"/>
              <a:defRPr b="0" i="0" sz="2000" u="none" cap="none" strike="noStrike">
                <a:solidFill>
                  <a:srgbClr val="193888"/>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93888"/>
              </a:buClr>
              <a:buSzPts val="1800"/>
              <a:buFont typeface="Arial"/>
              <a:buChar char="•"/>
              <a:defRPr b="0" i="0" sz="1800" u="none" cap="none" strike="noStrike">
                <a:solidFill>
                  <a:srgbClr val="193888"/>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93888"/>
              </a:buClr>
              <a:buSzPts val="1800"/>
              <a:buFont typeface="Arial"/>
              <a:buChar char="•"/>
              <a:defRPr b="0" i="0" sz="1800" u="none" cap="none" strike="noStrike">
                <a:solidFill>
                  <a:srgbClr val="193888"/>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0"/>
          <p:cNvSpPr txBox="1"/>
          <p:nvPr>
            <p:ph idx="12" type="sldNum"/>
          </p:nvPr>
        </p:nvSpPr>
        <p:spPr>
          <a:xfrm>
            <a:off x="10838328" y="365126"/>
            <a:ext cx="51547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193888"/>
                </a:solidFill>
                <a:latin typeface="Calibri"/>
                <a:ea typeface="Calibri"/>
                <a:cs typeface="Calibri"/>
                <a:sym typeface="Calibri"/>
              </a:defRPr>
            </a:lvl1pPr>
            <a:lvl2pPr indent="0" lvl="1" marL="0" marR="0" rtl="0" algn="r">
              <a:spcBef>
                <a:spcPts val="0"/>
              </a:spcBef>
              <a:buNone/>
              <a:defRPr sz="1200">
                <a:solidFill>
                  <a:srgbClr val="193888"/>
                </a:solidFill>
                <a:latin typeface="Calibri"/>
                <a:ea typeface="Calibri"/>
                <a:cs typeface="Calibri"/>
                <a:sym typeface="Calibri"/>
              </a:defRPr>
            </a:lvl2pPr>
            <a:lvl3pPr indent="0" lvl="2" marL="0" marR="0" rtl="0" algn="r">
              <a:spcBef>
                <a:spcPts val="0"/>
              </a:spcBef>
              <a:buNone/>
              <a:defRPr sz="1200">
                <a:solidFill>
                  <a:srgbClr val="193888"/>
                </a:solidFill>
                <a:latin typeface="Calibri"/>
                <a:ea typeface="Calibri"/>
                <a:cs typeface="Calibri"/>
                <a:sym typeface="Calibri"/>
              </a:defRPr>
            </a:lvl3pPr>
            <a:lvl4pPr indent="0" lvl="3" marL="0" marR="0" rtl="0" algn="r">
              <a:spcBef>
                <a:spcPts val="0"/>
              </a:spcBef>
              <a:buNone/>
              <a:defRPr sz="1200">
                <a:solidFill>
                  <a:srgbClr val="193888"/>
                </a:solidFill>
                <a:latin typeface="Calibri"/>
                <a:ea typeface="Calibri"/>
                <a:cs typeface="Calibri"/>
                <a:sym typeface="Calibri"/>
              </a:defRPr>
            </a:lvl4pPr>
            <a:lvl5pPr indent="0" lvl="4" marL="0" marR="0" rtl="0" algn="r">
              <a:spcBef>
                <a:spcPts val="0"/>
              </a:spcBef>
              <a:buNone/>
              <a:defRPr sz="1200">
                <a:solidFill>
                  <a:srgbClr val="193888"/>
                </a:solidFill>
                <a:latin typeface="Calibri"/>
                <a:ea typeface="Calibri"/>
                <a:cs typeface="Calibri"/>
                <a:sym typeface="Calibri"/>
              </a:defRPr>
            </a:lvl5pPr>
            <a:lvl6pPr indent="0" lvl="5" marL="0" marR="0" rtl="0" algn="r">
              <a:spcBef>
                <a:spcPts val="0"/>
              </a:spcBef>
              <a:buNone/>
              <a:defRPr sz="1200">
                <a:solidFill>
                  <a:srgbClr val="193888"/>
                </a:solidFill>
                <a:latin typeface="Calibri"/>
                <a:ea typeface="Calibri"/>
                <a:cs typeface="Calibri"/>
                <a:sym typeface="Calibri"/>
              </a:defRPr>
            </a:lvl6pPr>
            <a:lvl7pPr indent="0" lvl="6" marL="0" marR="0" rtl="0" algn="r">
              <a:spcBef>
                <a:spcPts val="0"/>
              </a:spcBef>
              <a:buNone/>
              <a:defRPr sz="1200">
                <a:solidFill>
                  <a:srgbClr val="193888"/>
                </a:solidFill>
                <a:latin typeface="Calibri"/>
                <a:ea typeface="Calibri"/>
                <a:cs typeface="Calibri"/>
                <a:sym typeface="Calibri"/>
              </a:defRPr>
            </a:lvl7pPr>
            <a:lvl8pPr indent="0" lvl="7" marL="0" marR="0" rtl="0" algn="r">
              <a:spcBef>
                <a:spcPts val="0"/>
              </a:spcBef>
              <a:buNone/>
              <a:defRPr sz="1200">
                <a:solidFill>
                  <a:srgbClr val="193888"/>
                </a:solidFill>
                <a:latin typeface="Calibri"/>
                <a:ea typeface="Calibri"/>
                <a:cs typeface="Calibri"/>
                <a:sym typeface="Calibri"/>
              </a:defRPr>
            </a:lvl8pPr>
            <a:lvl9pPr indent="0" lvl="8" marL="0" marR="0" rtl="0" algn="r">
              <a:spcBef>
                <a:spcPts val="0"/>
              </a:spcBef>
              <a:buNone/>
              <a:defRPr sz="1200">
                <a:solidFill>
                  <a:srgbClr val="193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pic>
        <p:nvPicPr>
          <p:cNvPr id="59" name="Google Shape;59;p20"/>
          <p:cNvPicPr preferRelativeResize="0"/>
          <p:nvPr/>
        </p:nvPicPr>
        <p:blipFill rotWithShape="1">
          <a:blip r:embed="rId1">
            <a:alphaModFix/>
          </a:blip>
          <a:srcRect b="0" l="0" r="0" t="0"/>
          <a:stretch/>
        </p:blipFill>
        <p:spPr>
          <a:xfrm>
            <a:off x="-947408" y="6231312"/>
            <a:ext cx="4566300" cy="640135"/>
          </a:xfrm>
          <a:prstGeom prst="rect">
            <a:avLst/>
          </a:prstGeom>
          <a:noFill/>
          <a:ln>
            <a:noFill/>
          </a:ln>
        </p:spPr>
      </p:pic>
      <p:sp>
        <p:nvSpPr>
          <p:cNvPr id="60" name="Google Shape;60;p20"/>
          <p:cNvSpPr/>
          <p:nvPr/>
        </p:nvSpPr>
        <p:spPr>
          <a:xfrm>
            <a:off x="10355460" y="6171684"/>
            <a:ext cx="10835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rgbClr val="193888"/>
                </a:solidFill>
                <a:latin typeface="Calibri"/>
                <a:ea typeface="Calibri"/>
                <a:cs typeface="Calibri"/>
                <a:sym typeface="Calibri"/>
              </a:rPr>
              <a:t>uz.gov.ua</a:t>
            </a:r>
            <a:endParaRPr b="1" sz="1800">
              <a:solidFill>
                <a:srgbClr val="193888"/>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3888"/>
        </a:solidFill>
      </p:bgPr>
    </p:bg>
    <p:spTree>
      <p:nvGrpSpPr>
        <p:cNvPr id="70" name="Shape 70"/>
        <p:cNvGrpSpPr/>
        <p:nvPr/>
      </p:nvGrpSpPr>
      <p:grpSpPr>
        <a:xfrm>
          <a:off x="0" y="0"/>
          <a:ext cx="0" cy="0"/>
          <a:chOff x="0" y="0"/>
          <a:chExt cx="0" cy="0"/>
        </a:xfrm>
      </p:grpSpPr>
      <p:pic>
        <p:nvPicPr>
          <p:cNvPr id="71" name="Google Shape;71;p23"/>
          <p:cNvPicPr preferRelativeResize="0"/>
          <p:nvPr/>
        </p:nvPicPr>
        <p:blipFill rotWithShape="1">
          <a:blip r:embed="rId1">
            <a:alphaModFix/>
          </a:blip>
          <a:srcRect b="0" l="0" r="0" t="0"/>
          <a:stretch/>
        </p:blipFill>
        <p:spPr>
          <a:xfrm>
            <a:off x="5552295" y="-164097"/>
            <a:ext cx="6617294" cy="7048991"/>
          </a:xfrm>
          <a:prstGeom prst="rect">
            <a:avLst/>
          </a:prstGeom>
          <a:noFill/>
          <a:ln>
            <a:noFill/>
          </a:ln>
        </p:spPr>
      </p:pic>
      <p:sp>
        <p:nvSpPr>
          <p:cNvPr id="72" name="Google Shape;72;p23"/>
          <p:cNvSpPr txBox="1"/>
          <p:nvPr>
            <p:ph type="title"/>
          </p:nvPr>
        </p:nvSpPr>
        <p:spPr>
          <a:xfrm>
            <a:off x="838200" y="2906619"/>
            <a:ext cx="6463553"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Calibri"/>
              <a:buNone/>
              <a:defRPr b="1" i="0" sz="5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23"/>
          <p:cNvSpPr txBox="1"/>
          <p:nvPr>
            <p:ph idx="1" type="body"/>
          </p:nvPr>
        </p:nvSpPr>
        <p:spPr>
          <a:xfrm>
            <a:off x="838200" y="4367119"/>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1" Type="http://schemas.openxmlformats.org/officeDocument/2006/relationships/image" Target="../media/image52.jpg"/><Relationship Id="rId10" Type="http://schemas.openxmlformats.org/officeDocument/2006/relationships/image" Target="../media/image33.jp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4.jpg"/><Relationship Id="rId4" Type="http://schemas.openxmlformats.org/officeDocument/2006/relationships/image" Target="../media/image39.jpg"/><Relationship Id="rId9" Type="http://schemas.openxmlformats.org/officeDocument/2006/relationships/image" Target="../media/image40.jpg"/><Relationship Id="rId5" Type="http://schemas.openxmlformats.org/officeDocument/2006/relationships/image" Target="../media/image36.jpg"/><Relationship Id="rId6" Type="http://schemas.openxmlformats.org/officeDocument/2006/relationships/image" Target="../media/image42.jpg"/><Relationship Id="rId7" Type="http://schemas.openxmlformats.org/officeDocument/2006/relationships/image" Target="../media/image37.jpg"/><Relationship Id="rId8" Type="http://schemas.openxmlformats.org/officeDocument/2006/relationships/image" Target="../media/image4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s>
</file>

<file path=ppt/slides/_rels/slide3.xml.rels><?xml version="1.0" encoding="UTF-8" standalone="yes" ?><Relationships xmlns="http://schemas.openxmlformats.org/package/2006/relationships"><Relationship Id="rId11" Target="../media/image18.png" Type="http://schemas.openxmlformats.org/officeDocument/2006/relationships/image"/><Relationship Id="rId10" Target="../media/image4.png" Type="http://schemas.openxmlformats.org/officeDocument/2006/relationships/image"/><Relationship Id="rId13" Target="../media/image16.png" Type="http://schemas.openxmlformats.org/officeDocument/2006/relationships/image"/><Relationship Id="rId12" Target="../media/image15.png" Type="http://schemas.openxmlformats.org/officeDocument/2006/relationships/image"/><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3.jpeg" Type="http://schemas.openxmlformats.org/officeDocument/2006/relationships/image"/><Relationship Id="rId4" Target="../media/image12.jpeg" Type="http://schemas.openxmlformats.org/officeDocument/2006/relationships/image"/><Relationship Id="rId9" Target="../media/image3.png" Type="http://schemas.openxmlformats.org/officeDocument/2006/relationships/image"/><Relationship Id="rId15" Target="../media/image17.png" Type="http://schemas.openxmlformats.org/officeDocument/2006/relationships/image"/><Relationship Id="rId14" Target="../media/image19.png" Type="http://schemas.openxmlformats.org/officeDocument/2006/relationships/image"/><Relationship Id="rId17" Target="../media/image26.jpeg" Type="http://schemas.openxmlformats.org/officeDocument/2006/relationships/image"/><Relationship Id="rId16" Target="../media/image20.png" Type="http://schemas.openxmlformats.org/officeDocument/2006/relationships/image"/><Relationship Id="rId5" Target="../media/image9.jpg" Type="http://schemas.openxmlformats.org/officeDocument/2006/relationships/image"/><Relationship Id="rId6" Target="../media/image11.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2.jpg"/><Relationship Id="rId6" Type="http://schemas.openxmlformats.org/officeDocument/2006/relationships/image" Target="../media/image21.png"/></Relationships>
</file>

<file path=ppt/slides/_rels/slide5.xml.rels><?xml version="1.0" encoding="UTF-8" standalone="yes" ?><Relationships xmlns="http://schemas.openxmlformats.org/package/2006/relationships"><Relationship Id="rId10" Target="../media/image50.jpg" Type="http://schemas.openxmlformats.org/officeDocument/2006/relationships/image"/><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23.jpeg" Type="http://schemas.openxmlformats.org/officeDocument/2006/relationships/image"/><Relationship Id="rId4" Target="../media/image27.jpg" Type="http://schemas.openxmlformats.org/officeDocument/2006/relationships/image"/><Relationship Id="rId9" Target="../media/image48.jpg" Type="http://schemas.openxmlformats.org/officeDocument/2006/relationships/image"/><Relationship Id="rId5" Target="../media/image41.jpg" Type="http://schemas.openxmlformats.org/officeDocument/2006/relationships/image"/><Relationship Id="rId6" Target="../media/image49.jpg" Type="http://schemas.openxmlformats.org/officeDocument/2006/relationships/image"/><Relationship Id="rId7" Target="../media/image38.jpg" Type="http://schemas.openxmlformats.org/officeDocument/2006/relationships/image"/><Relationship Id="rId8" Target="../media/image47.jp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35.jpg" Type="http://schemas.openxmlformats.org/officeDocument/2006/relationships/image"/><Relationship Id="rId4" Target="../media/image43.jpg" Type="http://schemas.openxmlformats.org/officeDocument/2006/relationships/image"/><Relationship Id="rId5" Target="../media/image29.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51.jpeg" Type="http://schemas.openxmlformats.org/officeDocument/2006/relationships/image"/><Relationship Id="rId4" Target="../media/image31.pn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53.jpeg" Type="http://schemas.openxmlformats.org/officeDocument/2006/relationships/image"/><Relationship Id="rId4" Target="../media/image44.jpg" Type="http://schemas.openxmlformats.org/officeDocument/2006/relationships/image"/><Relationship Id="rId5" Target="../media/image45.jpg" Type="http://schemas.openxmlformats.org/officeDocument/2006/relationships/image"/><Relationship Id="rId6" Target="../media/image28.png" Type="http://schemas.openxmlformats.org/officeDocument/2006/relationships/image"/><Relationship Id="rId7" Target="../media/image32.png" Type="http://schemas.openxmlformats.org/officeDocument/2006/relationships/image"/><Relationship Id="rId8" Target="../media/image30.png" Type="http://schemas.openxmlformats.org/officeDocument/2006/relationships/image"/></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Y:\РЫСУНАЧКЫ\Дякуємо за увагу.jpg" id="90" name="Google Shape;90;p1"/>
          <p:cNvPicPr preferRelativeResize="0"/>
          <p:nvPr/>
        </p:nvPicPr>
        <p:blipFill rotWithShape="1">
          <a:blip r:embed="rId3">
            <a:alphaModFix/>
          </a:blip>
          <a:srcRect b="0" l="0" r="0" t="0"/>
          <a:stretch/>
        </p:blipFill>
        <p:spPr>
          <a:xfrm>
            <a:off x="0" y="-1"/>
            <a:ext cx="12192001" cy="6858001"/>
          </a:xfrm>
          <a:prstGeom prst="rect">
            <a:avLst/>
          </a:prstGeom>
          <a:noFill/>
          <a:ln>
            <a:noFill/>
          </a:ln>
        </p:spPr>
      </p:pic>
      <p:sp>
        <p:nvSpPr>
          <p:cNvPr id="91" name="Google Shape;91;p1"/>
          <p:cNvSpPr/>
          <p:nvPr/>
        </p:nvSpPr>
        <p:spPr>
          <a:xfrm>
            <a:off x="1" y="-1"/>
            <a:ext cx="12191999" cy="6858001"/>
          </a:xfrm>
          <a:prstGeom prst="rect">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
          <p:cNvSpPr txBox="1"/>
          <p:nvPr>
            <p:ph type="title"/>
          </p:nvPr>
        </p:nvSpPr>
        <p:spPr>
          <a:xfrm>
            <a:off x="4955415" y="684634"/>
            <a:ext cx="7236585" cy="7218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93888"/>
              </a:buClr>
              <a:buSzPts val="3200"/>
              <a:buFont typeface="Calibri"/>
              <a:buNone/>
            </a:pPr>
            <a:r>
              <a:rPr lang="uk-UA" sz="3200">
                <a:latin typeface="Calibri"/>
                <a:ea typeface="Calibri"/>
                <a:cs typeface="Calibri"/>
                <a:sym typeface="Calibri"/>
              </a:rPr>
              <a:t>Розвиток мультимодальних контейнерних перевезень в Україні</a:t>
            </a:r>
            <a:endParaRPr sz="3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0"/>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10</a:t>
            </a:r>
            <a:endParaRPr sz="1800">
              <a:solidFill>
                <a:srgbClr val="1E4E79"/>
              </a:solidFill>
              <a:latin typeface="Calibri"/>
              <a:ea typeface="Calibri"/>
              <a:cs typeface="Calibri"/>
              <a:sym typeface="Calibri"/>
            </a:endParaRPr>
          </a:p>
        </p:txBody>
      </p:sp>
      <p:sp>
        <p:nvSpPr>
          <p:cNvPr id="441" name="Google Shape;441;p10"/>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Y:\СТРАТЕГІЯ ЛІСКИ\80446730-business-handshake-contract-agreement-thin-line-art-vector-icon-for-apps-and-websites.jpg" id="442" name="Google Shape;442;p10"/>
          <p:cNvPicPr preferRelativeResize="0"/>
          <p:nvPr/>
        </p:nvPicPr>
        <p:blipFill rotWithShape="1">
          <a:blip r:embed="rId3">
            <a:alphaModFix/>
          </a:blip>
          <a:srcRect b="0" l="0" r="0" t="0"/>
          <a:stretch/>
        </p:blipFill>
        <p:spPr>
          <a:xfrm>
            <a:off x="4272041" y="3908323"/>
            <a:ext cx="3093966" cy="2317996"/>
          </a:xfrm>
          <a:prstGeom prst="rect">
            <a:avLst/>
          </a:prstGeom>
          <a:noFill/>
          <a:ln>
            <a:noFill/>
          </a:ln>
        </p:spPr>
      </p:pic>
      <p:sp>
        <p:nvSpPr>
          <p:cNvPr id="443" name="Google Shape;443;p10"/>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uk-UA" sz="2800">
                <a:solidFill>
                  <a:schemeClr val="lt1"/>
                </a:solidFill>
                <a:latin typeface="Calibri"/>
                <a:ea typeface="Calibri"/>
                <a:cs typeface="Calibri"/>
                <a:sym typeface="Calibri"/>
              </a:rPr>
              <a:t>ЦТС «ЛІСКИ»: СПІВПРАЦЯ, ВІДКРИТІСТЬ, СЕРВІС</a:t>
            </a:r>
            <a:endParaRPr b="1" sz="2800">
              <a:solidFill>
                <a:schemeClr val="lt1"/>
              </a:solidFill>
              <a:latin typeface="Calibri"/>
              <a:ea typeface="Calibri"/>
              <a:cs typeface="Calibri"/>
              <a:sym typeface="Calibri"/>
            </a:endParaRPr>
          </a:p>
        </p:txBody>
      </p:sp>
      <p:pic>
        <p:nvPicPr>
          <p:cNvPr descr="C:\Users\zlenko.a\Desktop\мультиперев.jpeg" id="444" name="Google Shape;444;p10"/>
          <p:cNvPicPr preferRelativeResize="0"/>
          <p:nvPr/>
        </p:nvPicPr>
        <p:blipFill rotWithShape="1">
          <a:blip r:embed="rId4">
            <a:alphaModFix/>
          </a:blip>
          <a:srcRect b="22325" l="0" r="0" t="25171"/>
          <a:stretch/>
        </p:blipFill>
        <p:spPr>
          <a:xfrm>
            <a:off x="200214" y="1104943"/>
            <a:ext cx="2857311" cy="1286759"/>
          </a:xfrm>
          <a:prstGeom prst="rect">
            <a:avLst/>
          </a:prstGeom>
          <a:noFill/>
          <a:ln>
            <a:noFill/>
          </a:ln>
          <a:effectLst>
            <a:outerShdw blurRad="292100" rotWithShape="0" algn="tl" dir="2700000" dist="139700">
              <a:srgbClr val="333333">
                <a:alpha val="64705"/>
              </a:srgbClr>
            </a:outerShdw>
          </a:effectLst>
        </p:spPr>
      </p:pic>
      <p:pic>
        <p:nvPicPr>
          <p:cNvPr descr="C:\Users\zlenko.a\Desktop\мультитерминал.jpg" id="445" name="Google Shape;445;p10"/>
          <p:cNvPicPr preferRelativeResize="0"/>
          <p:nvPr/>
        </p:nvPicPr>
        <p:blipFill rotWithShape="1">
          <a:blip r:embed="rId5">
            <a:alphaModFix/>
          </a:blip>
          <a:srcRect b="0" l="0" r="0" t="0"/>
          <a:stretch/>
        </p:blipFill>
        <p:spPr>
          <a:xfrm>
            <a:off x="748250" y="2622534"/>
            <a:ext cx="2434640" cy="1334140"/>
          </a:xfrm>
          <a:prstGeom prst="rect">
            <a:avLst/>
          </a:prstGeom>
          <a:noFill/>
          <a:ln>
            <a:noFill/>
          </a:ln>
          <a:effectLst>
            <a:outerShdw blurRad="292100" rotWithShape="0" algn="tl" dir="2700000" dist="139700">
              <a:srgbClr val="333333">
                <a:alpha val="64705"/>
              </a:srgbClr>
            </a:outerShdw>
          </a:effectLst>
        </p:spPr>
      </p:pic>
      <p:pic>
        <p:nvPicPr>
          <p:cNvPr descr="C:\Users\zlenko.a\Desktop\ставка.jpg" id="446" name="Google Shape;446;p10"/>
          <p:cNvPicPr preferRelativeResize="0"/>
          <p:nvPr/>
        </p:nvPicPr>
        <p:blipFill rotWithShape="1">
          <a:blip r:embed="rId6">
            <a:alphaModFix/>
          </a:blip>
          <a:srcRect b="0" l="1217" r="1905" t="76182"/>
          <a:stretch/>
        </p:blipFill>
        <p:spPr>
          <a:xfrm>
            <a:off x="1361945" y="4381297"/>
            <a:ext cx="2595901" cy="1155173"/>
          </a:xfrm>
          <a:prstGeom prst="rect">
            <a:avLst/>
          </a:prstGeom>
          <a:noFill/>
          <a:ln>
            <a:noFill/>
          </a:ln>
          <a:effectLst>
            <a:outerShdw blurRad="292100" rotWithShape="0" algn="tl" dir="2700000" dist="139700">
              <a:srgbClr val="333333">
                <a:alpha val="64705"/>
              </a:srgbClr>
            </a:outerShdw>
          </a:effectLst>
        </p:spPr>
      </p:pic>
      <p:pic>
        <p:nvPicPr>
          <p:cNvPr descr="C:\Users\zlenko.a\Desktop\multimodalnyie-perevozki-vidyi.jpg" id="447" name="Google Shape;447;p10"/>
          <p:cNvPicPr preferRelativeResize="0"/>
          <p:nvPr/>
        </p:nvPicPr>
        <p:blipFill rotWithShape="1">
          <a:blip r:embed="rId7">
            <a:alphaModFix/>
          </a:blip>
          <a:srcRect b="0" l="0" r="0" t="0"/>
          <a:stretch/>
        </p:blipFill>
        <p:spPr>
          <a:xfrm>
            <a:off x="3910220" y="1510025"/>
            <a:ext cx="3701835" cy="2456260"/>
          </a:xfrm>
          <a:prstGeom prst="ellipse">
            <a:avLst/>
          </a:prstGeom>
          <a:noFill/>
          <a:ln>
            <a:noFill/>
          </a:ln>
        </p:spPr>
      </p:pic>
      <p:pic>
        <p:nvPicPr>
          <p:cNvPr descr="C:\Users\zlenko.a\Desktop\Новая папка (2)\_MG_4023.jpg" id="448" name="Google Shape;448;p10"/>
          <p:cNvPicPr preferRelativeResize="0"/>
          <p:nvPr/>
        </p:nvPicPr>
        <p:blipFill rotWithShape="1">
          <a:blip r:embed="rId8">
            <a:alphaModFix/>
          </a:blip>
          <a:srcRect b="0" l="0" r="0" t="0"/>
          <a:stretch/>
        </p:blipFill>
        <p:spPr>
          <a:xfrm>
            <a:off x="7448527" y="3298148"/>
            <a:ext cx="2022508" cy="145016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C:\Users\zlenko.a\Desktop\Новая папка (2)\IMG_3342.jpg" id="449" name="Google Shape;449;p10"/>
          <p:cNvPicPr preferRelativeResize="0"/>
          <p:nvPr/>
        </p:nvPicPr>
        <p:blipFill rotWithShape="1">
          <a:blip r:embed="rId9">
            <a:alphaModFix/>
          </a:blip>
          <a:srcRect b="0" l="0" r="0" t="0"/>
          <a:stretch/>
        </p:blipFill>
        <p:spPr>
          <a:xfrm>
            <a:off x="9880852" y="1502010"/>
            <a:ext cx="2022508" cy="145126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Y:\Новая папка (2)\DSCN4203.JPG" id="450" name="Google Shape;450;p10"/>
          <p:cNvPicPr preferRelativeResize="0"/>
          <p:nvPr/>
        </p:nvPicPr>
        <p:blipFill rotWithShape="1">
          <a:blip r:embed="rId10">
            <a:alphaModFix/>
          </a:blip>
          <a:srcRect b="0" l="0" r="0" t="0"/>
          <a:stretch/>
        </p:blipFill>
        <p:spPr>
          <a:xfrm>
            <a:off x="7407482" y="930958"/>
            <a:ext cx="2038458" cy="145126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Z:\Технологи\Презентация поромі 19\Герои-Шипки - копия.jpg" id="451" name="Google Shape;451;p10"/>
          <p:cNvPicPr preferRelativeResize="0"/>
          <p:nvPr/>
        </p:nvPicPr>
        <p:blipFill rotWithShape="1">
          <a:blip r:embed="rId11">
            <a:alphaModFix/>
          </a:blip>
          <a:srcRect b="0" l="0" r="0" t="0"/>
          <a:stretch/>
        </p:blipFill>
        <p:spPr>
          <a:xfrm>
            <a:off x="9880852" y="4049852"/>
            <a:ext cx="2022508" cy="145016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452" name="Google Shape;452;p10"/>
          <p:cNvSpPr txBox="1"/>
          <p:nvPr/>
        </p:nvSpPr>
        <p:spPr>
          <a:xfrm>
            <a:off x="10146036" y="2990413"/>
            <a:ext cx="18017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600">
                <a:solidFill>
                  <a:schemeClr val="accent5"/>
                </a:solidFill>
                <a:latin typeface="Calibri"/>
                <a:ea typeface="Calibri"/>
                <a:cs typeface="Calibri"/>
                <a:sym typeface="Calibri"/>
              </a:rPr>
              <a:t>Експедирування</a:t>
            </a:r>
            <a:endParaRPr b="1" sz="1400">
              <a:solidFill>
                <a:schemeClr val="accent5"/>
              </a:solidFill>
              <a:latin typeface="Calibri"/>
              <a:ea typeface="Calibri"/>
              <a:cs typeface="Calibri"/>
              <a:sym typeface="Calibri"/>
            </a:endParaRPr>
          </a:p>
        </p:txBody>
      </p:sp>
      <p:sp>
        <p:nvSpPr>
          <p:cNvPr id="453" name="Google Shape;453;p10"/>
          <p:cNvSpPr txBox="1"/>
          <p:nvPr/>
        </p:nvSpPr>
        <p:spPr>
          <a:xfrm>
            <a:off x="10307631" y="5490495"/>
            <a:ext cx="131950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600">
                <a:solidFill>
                  <a:schemeClr val="accent5"/>
                </a:solidFill>
                <a:latin typeface="Calibri"/>
                <a:ea typeface="Calibri"/>
                <a:cs typeface="Calibri"/>
                <a:sym typeface="Calibri"/>
              </a:rPr>
              <a:t>Морські перевезення</a:t>
            </a:r>
            <a:endParaRPr b="1" sz="1400">
              <a:solidFill>
                <a:schemeClr val="accent5"/>
              </a:solidFill>
              <a:latin typeface="Calibri"/>
              <a:ea typeface="Calibri"/>
              <a:cs typeface="Calibri"/>
              <a:sym typeface="Calibri"/>
            </a:endParaRPr>
          </a:p>
        </p:txBody>
      </p:sp>
      <p:sp>
        <p:nvSpPr>
          <p:cNvPr id="454" name="Google Shape;454;p10"/>
          <p:cNvSpPr txBox="1"/>
          <p:nvPr/>
        </p:nvSpPr>
        <p:spPr>
          <a:xfrm>
            <a:off x="7764455" y="4878994"/>
            <a:ext cx="179076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600">
                <a:solidFill>
                  <a:schemeClr val="accent5"/>
                </a:solidFill>
                <a:latin typeface="Calibri"/>
                <a:ea typeface="Calibri"/>
                <a:cs typeface="Calibri"/>
                <a:sym typeface="Calibri"/>
              </a:rPr>
              <a:t>Автомобільні перевезення</a:t>
            </a:r>
            <a:endParaRPr b="1" sz="1400">
              <a:solidFill>
                <a:schemeClr val="accent5"/>
              </a:solidFill>
              <a:latin typeface="Calibri"/>
              <a:ea typeface="Calibri"/>
              <a:cs typeface="Calibri"/>
              <a:sym typeface="Calibri"/>
            </a:endParaRPr>
          </a:p>
        </p:txBody>
      </p:sp>
      <p:sp>
        <p:nvSpPr>
          <p:cNvPr id="455" name="Google Shape;455;p10"/>
          <p:cNvSpPr txBox="1"/>
          <p:nvPr/>
        </p:nvSpPr>
        <p:spPr>
          <a:xfrm>
            <a:off x="5132760" y="3882907"/>
            <a:ext cx="14394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uk-UA" sz="1400">
                <a:solidFill>
                  <a:srgbClr val="44546A"/>
                </a:solidFill>
                <a:latin typeface="Calibri"/>
                <a:ea typeface="Calibri"/>
                <a:cs typeface="Calibri"/>
                <a:sym typeface="Calibri"/>
              </a:rPr>
              <a:t>ПАРТНЕРСТВО</a:t>
            </a:r>
            <a:endParaRPr b="1" i="1" sz="1400">
              <a:solidFill>
                <a:srgbClr val="44546A"/>
              </a:solidFill>
              <a:latin typeface="Calibri"/>
              <a:ea typeface="Calibri"/>
              <a:cs typeface="Calibri"/>
              <a:sym typeface="Calibri"/>
            </a:endParaRPr>
          </a:p>
        </p:txBody>
      </p:sp>
      <p:sp>
        <p:nvSpPr>
          <p:cNvPr id="456" name="Google Shape;456;p10"/>
          <p:cNvSpPr txBox="1"/>
          <p:nvPr/>
        </p:nvSpPr>
        <p:spPr>
          <a:xfrm>
            <a:off x="7931228" y="2453256"/>
            <a:ext cx="105710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600">
                <a:solidFill>
                  <a:schemeClr val="accent5"/>
                </a:solidFill>
                <a:latin typeface="Calibri"/>
                <a:ea typeface="Calibri"/>
                <a:cs typeface="Calibri"/>
                <a:sym typeface="Calibri"/>
              </a:rPr>
              <a:t>Термінал</a:t>
            </a:r>
            <a:endParaRPr b="1" sz="1600">
              <a:solidFill>
                <a:schemeClr val="accent5"/>
              </a:solidFill>
              <a:latin typeface="Calibri"/>
              <a:ea typeface="Calibri"/>
              <a:cs typeface="Calibri"/>
              <a:sym typeface="Calibri"/>
            </a:endParaRPr>
          </a:p>
        </p:txBody>
      </p:sp>
      <p:sp>
        <p:nvSpPr>
          <p:cNvPr id="457" name="Google Shape;457;p10"/>
          <p:cNvSpPr txBox="1"/>
          <p:nvPr/>
        </p:nvSpPr>
        <p:spPr>
          <a:xfrm>
            <a:off x="4741042" y="1224298"/>
            <a:ext cx="2043163" cy="276999"/>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uk-UA" sz="1200">
                <a:solidFill>
                  <a:srgbClr val="44546A"/>
                </a:solidFill>
                <a:latin typeface="Calibri"/>
                <a:ea typeface="Calibri"/>
                <a:cs typeface="Calibri"/>
                <a:sym typeface="Calibri"/>
              </a:rPr>
              <a:t>МІЖНАРОДНІ МАРШРУТИ</a:t>
            </a:r>
            <a:endParaRPr b="1" i="1" sz="1200">
              <a:solidFill>
                <a:srgbClr val="44546A"/>
              </a:solidFill>
              <a:latin typeface="Calibri"/>
              <a:ea typeface="Calibri"/>
              <a:cs typeface="Calibri"/>
              <a:sym typeface="Calibri"/>
            </a:endParaRPr>
          </a:p>
        </p:txBody>
      </p:sp>
      <p:sp>
        <p:nvSpPr>
          <p:cNvPr id="458" name="Google Shape;458;p10"/>
          <p:cNvSpPr txBox="1"/>
          <p:nvPr/>
        </p:nvSpPr>
        <p:spPr>
          <a:xfrm>
            <a:off x="971644" y="2484034"/>
            <a:ext cx="2657381" cy="276999"/>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uk-UA" sz="1200">
                <a:solidFill>
                  <a:srgbClr val="44546A"/>
                </a:solidFill>
                <a:latin typeface="Calibri"/>
                <a:ea typeface="Calibri"/>
                <a:cs typeface="Calibri"/>
                <a:sym typeface="Calibri"/>
              </a:rPr>
              <a:t>МУЛЬТИМОДАЛЬНИЙ ТЕРМІНАЛ</a:t>
            </a:r>
            <a:endParaRPr b="1" i="1" sz="1200">
              <a:solidFill>
                <a:srgbClr val="44546A"/>
              </a:solidFill>
              <a:latin typeface="Calibri"/>
              <a:ea typeface="Calibri"/>
              <a:cs typeface="Calibri"/>
              <a:sym typeface="Calibri"/>
            </a:endParaRPr>
          </a:p>
        </p:txBody>
      </p:sp>
      <p:sp>
        <p:nvSpPr>
          <p:cNvPr id="459" name="Google Shape;459;p10"/>
          <p:cNvSpPr txBox="1"/>
          <p:nvPr/>
        </p:nvSpPr>
        <p:spPr>
          <a:xfrm>
            <a:off x="710150" y="966443"/>
            <a:ext cx="2540109" cy="276999"/>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uk-UA" sz="1200">
                <a:solidFill>
                  <a:srgbClr val="44546A"/>
                </a:solidFill>
                <a:latin typeface="Calibri"/>
                <a:ea typeface="Calibri"/>
                <a:cs typeface="Calibri"/>
                <a:sym typeface="Calibri"/>
              </a:rPr>
              <a:t>МУЛЬТИМОДАЛЬНІ ПЕРЕВЕЗЕННЯ</a:t>
            </a:r>
            <a:endParaRPr b="1" i="1" sz="1200">
              <a:solidFill>
                <a:srgbClr val="44546A"/>
              </a:solidFill>
              <a:latin typeface="Calibri"/>
              <a:ea typeface="Calibri"/>
              <a:cs typeface="Calibri"/>
              <a:sym typeface="Calibri"/>
            </a:endParaRPr>
          </a:p>
        </p:txBody>
      </p:sp>
      <p:sp>
        <p:nvSpPr>
          <p:cNvPr id="460" name="Google Shape;460;p10"/>
          <p:cNvSpPr txBox="1"/>
          <p:nvPr/>
        </p:nvSpPr>
        <p:spPr>
          <a:xfrm>
            <a:off x="1740283" y="4009331"/>
            <a:ext cx="2769883" cy="46166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uk-UA" sz="1200">
                <a:solidFill>
                  <a:srgbClr val="44546A"/>
                </a:solidFill>
                <a:latin typeface="Calibri"/>
                <a:ea typeface="Calibri"/>
                <a:cs typeface="Calibri"/>
                <a:sym typeface="Calibri"/>
              </a:rPr>
              <a:t>МІЖНАРОДНА ЄДИНА НАСКРІЗНА ТАРИФНА СТАВКА</a:t>
            </a:r>
            <a:endParaRPr b="1" i="1" sz="1200">
              <a:solidFill>
                <a:srgbClr val="44546A"/>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2</a:t>
            </a:r>
            <a:endParaRPr sz="1800">
              <a:solidFill>
                <a:srgbClr val="1E4E79"/>
              </a:solidFill>
              <a:latin typeface="Calibri"/>
              <a:ea typeface="Calibri"/>
              <a:cs typeface="Calibri"/>
              <a:sym typeface="Calibri"/>
            </a:endParaRPr>
          </a:p>
        </p:txBody>
      </p:sp>
      <p:sp>
        <p:nvSpPr>
          <p:cNvPr id="98" name="Google Shape;98;p2"/>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9" name="Google Shape;99;p2"/>
          <p:cNvCxnSpPr/>
          <p:nvPr/>
        </p:nvCxnSpPr>
        <p:spPr>
          <a:xfrm>
            <a:off x="127824" y="3036194"/>
            <a:ext cx="11880000" cy="0"/>
          </a:xfrm>
          <a:prstGeom prst="straightConnector1">
            <a:avLst/>
          </a:prstGeom>
          <a:noFill/>
          <a:ln cap="flat" cmpd="sng" w="25400">
            <a:solidFill>
              <a:schemeClr val="dk2"/>
            </a:solidFill>
            <a:prstDash val="dash"/>
            <a:round/>
            <a:headEnd len="med" w="med" type="none"/>
            <a:tailEnd len="med" w="med" type="none"/>
          </a:ln>
        </p:spPr>
      </p:cxnSp>
      <p:sp>
        <p:nvSpPr>
          <p:cNvPr id="100" name="Google Shape;100;p2"/>
          <p:cNvSpPr/>
          <p:nvPr/>
        </p:nvSpPr>
        <p:spPr>
          <a:xfrm>
            <a:off x="2650290" y="3029828"/>
            <a:ext cx="71119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1800">
                <a:solidFill>
                  <a:schemeClr val="dk2"/>
                </a:solidFill>
                <a:latin typeface="Calibri"/>
                <a:ea typeface="Calibri"/>
                <a:cs typeface="Calibri"/>
                <a:sym typeface="Calibri"/>
              </a:rPr>
              <a:t>Статистичні дані щодо контейнерних перевезень залізницями України</a:t>
            </a:r>
            <a:endParaRPr/>
          </a:p>
        </p:txBody>
      </p:sp>
      <p:graphicFrame>
        <p:nvGraphicFramePr>
          <p:cNvPr id="101" name="Google Shape;101;p2"/>
          <p:cNvGraphicFramePr/>
          <p:nvPr/>
        </p:nvGraphicFramePr>
        <p:xfrm>
          <a:off x="0" y="790353"/>
          <a:ext cx="3849000" cy="2391900"/>
        </p:xfrm>
        <a:graphic>
          <a:graphicData uri="http://schemas.openxmlformats.org/drawingml/2006/chart">
            <c:chart r:id="rId3"/>
          </a:graphicData>
        </a:graphic>
      </p:graphicFrame>
      <p:graphicFrame>
        <p:nvGraphicFramePr>
          <p:cNvPr id="102" name="Google Shape;102;p2"/>
          <p:cNvGraphicFramePr/>
          <p:nvPr/>
        </p:nvGraphicFramePr>
        <p:xfrm>
          <a:off x="3891516" y="790353"/>
          <a:ext cx="3966000" cy="2391900"/>
        </p:xfrm>
        <a:graphic>
          <a:graphicData uri="http://schemas.openxmlformats.org/drawingml/2006/chart">
            <c:chart r:id="rId4"/>
          </a:graphicData>
        </a:graphic>
      </p:graphicFrame>
      <p:graphicFrame>
        <p:nvGraphicFramePr>
          <p:cNvPr id="103" name="Google Shape;103;p2"/>
          <p:cNvGraphicFramePr/>
          <p:nvPr/>
        </p:nvGraphicFramePr>
        <p:xfrm>
          <a:off x="7879241" y="811619"/>
          <a:ext cx="3954900" cy="2370600"/>
        </p:xfrm>
        <a:graphic>
          <a:graphicData uri="http://schemas.openxmlformats.org/drawingml/2006/chart">
            <c:chart r:id="rId5"/>
          </a:graphicData>
        </a:graphic>
      </p:graphicFrame>
      <p:sp>
        <p:nvSpPr>
          <p:cNvPr id="104" name="Google Shape;104;p2"/>
          <p:cNvSpPr/>
          <p:nvPr/>
        </p:nvSpPr>
        <p:spPr>
          <a:xfrm>
            <a:off x="2650289" y="364600"/>
            <a:ext cx="72723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1800">
                <a:solidFill>
                  <a:schemeClr val="dk2"/>
                </a:solidFill>
                <a:latin typeface="Calibri"/>
                <a:ea typeface="Calibri"/>
                <a:cs typeface="Calibri"/>
                <a:sym typeface="Calibri"/>
              </a:rPr>
              <a:t>Динаміка ввезення великотоннажних контейнерів (експорт) в порти, шт.</a:t>
            </a:r>
            <a:endParaRPr/>
          </a:p>
        </p:txBody>
      </p:sp>
      <p:sp>
        <p:nvSpPr>
          <p:cNvPr id="105" name="Google Shape;105;p2"/>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uk-UA" sz="2800">
                <a:solidFill>
                  <a:schemeClr val="lt1"/>
                </a:solidFill>
                <a:latin typeface="Calibri"/>
                <a:ea typeface="Calibri"/>
                <a:cs typeface="Calibri"/>
                <a:sym typeface="Calibri"/>
              </a:rPr>
              <a:t>Контейнерні перевезення. Рівень контейнеризації</a:t>
            </a:r>
            <a:endParaRPr/>
          </a:p>
        </p:txBody>
      </p:sp>
      <p:graphicFrame>
        <p:nvGraphicFramePr>
          <p:cNvPr id="106" name="Google Shape;106;p2"/>
          <p:cNvGraphicFramePr/>
          <p:nvPr/>
        </p:nvGraphicFramePr>
        <p:xfrm>
          <a:off x="1843786" y="3182228"/>
          <a:ext cx="4738800" cy="2960100"/>
        </p:xfrm>
        <a:graphic>
          <a:graphicData uri="http://schemas.openxmlformats.org/drawingml/2006/chart">
            <c:chart r:id="rId6"/>
          </a:graphicData>
        </a:graphic>
      </p:graphicFrame>
      <p:graphicFrame>
        <p:nvGraphicFramePr>
          <p:cNvPr id="107" name="Google Shape;107;p2"/>
          <p:cNvGraphicFramePr/>
          <p:nvPr/>
        </p:nvGraphicFramePr>
        <p:xfrm>
          <a:off x="6808126" y="3287510"/>
          <a:ext cx="4729488" cy="2662170"/>
        </p:xfrm>
        <a:graphic>
          <a:graphicData uri="http://schemas.openxmlformats.org/drawingml/2006/chart">
            <c:chart r:id="rId7"/>
          </a:graphicData>
        </a:graphic>
      </p:graphicFrame>
      <p:sp>
        <p:nvSpPr>
          <p:cNvPr id="108" name="Google Shape;108;p2"/>
          <p:cNvSpPr txBox="1"/>
          <p:nvPr/>
        </p:nvSpPr>
        <p:spPr>
          <a:xfrm>
            <a:off x="1475726" y="5848709"/>
            <a:ext cx="4554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2"/>
          <p:cNvSpPr txBox="1"/>
          <p:nvPr/>
        </p:nvSpPr>
        <p:spPr>
          <a:xfrm>
            <a:off x="1863504" y="5926347"/>
            <a:ext cx="420106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1400">
                <a:solidFill>
                  <a:srgbClr val="1F3864"/>
                </a:solidFill>
                <a:latin typeface="Calibri"/>
                <a:ea typeface="Calibri"/>
                <a:cs typeface="Calibri"/>
                <a:sym typeface="Calibri"/>
              </a:rPr>
              <a:t>Всього перевезено контейнерів (в TEU)</a:t>
            </a:r>
            <a:endParaRPr sz="1400">
              <a:solidFill>
                <a:srgbClr val="1F3864"/>
              </a:solidFill>
              <a:latin typeface="Calibri"/>
              <a:ea typeface="Calibri"/>
              <a:cs typeface="Calibri"/>
              <a:sym typeface="Calibri"/>
            </a:endParaRPr>
          </a:p>
        </p:txBody>
      </p:sp>
      <p:sp>
        <p:nvSpPr>
          <p:cNvPr id="110" name="Google Shape;110;p2"/>
          <p:cNvSpPr txBox="1"/>
          <p:nvPr/>
        </p:nvSpPr>
        <p:spPr>
          <a:xfrm>
            <a:off x="6583512" y="5926347"/>
            <a:ext cx="410469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1400">
                <a:solidFill>
                  <a:srgbClr val="1F3864"/>
                </a:solidFill>
                <a:latin typeface="Calibri"/>
                <a:ea typeface="Calibri"/>
                <a:cs typeface="Calibri"/>
                <a:sym typeface="Calibri"/>
              </a:rPr>
              <a:t>Перевезено у складі контейнерних поїздів (в TEU)</a:t>
            </a:r>
            <a:endParaRPr sz="1400">
              <a:solidFill>
                <a:srgbClr val="1F3864"/>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 3</a:t>
            </a:r>
            <a:endParaRPr sz="1800">
              <a:solidFill>
                <a:srgbClr val="1E4E79"/>
              </a:solidFill>
              <a:latin typeface="Calibri"/>
              <a:ea typeface="Calibri"/>
              <a:cs typeface="Calibri"/>
              <a:sym typeface="Calibri"/>
            </a:endParaRPr>
          </a:p>
        </p:txBody>
      </p:sp>
      <p:sp>
        <p:nvSpPr>
          <p:cNvPr id="116" name="Google Shape;116;p3"/>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7" name="Google Shape;117;p3"/>
          <p:cNvGrpSpPr/>
          <p:nvPr/>
        </p:nvGrpSpPr>
        <p:grpSpPr>
          <a:xfrm>
            <a:off x="1744088" y="776256"/>
            <a:ext cx="8517512" cy="1504591"/>
            <a:chOff x="-2970317" y="1032172"/>
            <a:chExt cx="16489851" cy="3195602"/>
          </a:xfrm>
        </p:grpSpPr>
        <p:pic>
          <p:nvPicPr>
            <p:cNvPr id="118" name="Google Shape;118;p3"/>
            <p:cNvPicPr preferRelativeResize="0"/>
            <p:nvPr/>
          </p:nvPicPr>
          <p:blipFill rotWithShape="1">
            <a:blip r:embed="rId3">
              <a:alphaModFix/>
            </a:blip>
            <a:srcRect b="0" l="0" r="0" t="0"/>
            <a:stretch/>
          </p:blipFill>
          <p:spPr>
            <a:xfrm>
              <a:off x="5781463" y="1607479"/>
              <a:ext cx="2782041" cy="1924070"/>
            </a:xfrm>
            <a:prstGeom prst="rect">
              <a:avLst/>
            </a:prstGeom>
            <a:noFill/>
            <a:ln>
              <a:noFill/>
            </a:ln>
          </p:spPr>
        </p:pic>
        <p:sp>
          <p:nvSpPr>
            <p:cNvPr id="119" name="Google Shape;119;p3"/>
            <p:cNvSpPr/>
            <p:nvPr/>
          </p:nvSpPr>
          <p:spPr>
            <a:xfrm flipH="1" rot="-5400000">
              <a:off x="4944378" y="2783837"/>
              <a:ext cx="492409" cy="1495426"/>
            </a:xfrm>
            <a:custGeom>
              <a:rect b="b" l="l" r="r" t="t"/>
              <a:pathLst>
                <a:path extrusionOk="0" h="1397107" w="1133394">
                  <a:moveTo>
                    <a:pt x="0" y="1277932"/>
                  </a:moveTo>
                  <a:cubicBezTo>
                    <a:pt x="878181" y="1046643"/>
                    <a:pt x="1016371" y="516737"/>
                    <a:pt x="911194" y="214417"/>
                  </a:cubicBezTo>
                  <a:lnTo>
                    <a:pt x="821214" y="219718"/>
                  </a:lnTo>
                  <a:lnTo>
                    <a:pt x="978515" y="0"/>
                  </a:lnTo>
                  <a:lnTo>
                    <a:pt x="1133394" y="211893"/>
                  </a:lnTo>
                  <a:lnTo>
                    <a:pt x="1063596" y="216785"/>
                  </a:lnTo>
                  <a:cubicBezTo>
                    <a:pt x="1335183" y="912223"/>
                    <a:pt x="619905" y="1260247"/>
                    <a:pt x="439001" y="1397107"/>
                  </a:cubicBezTo>
                </a:path>
              </a:pathLst>
            </a:custGeom>
            <a:solidFill>
              <a:srgbClr val="FF5050">
                <a:alpha val="60000"/>
              </a:srgbClr>
            </a:solidFill>
            <a:ln cap="flat" cmpd="sng" w="12700">
              <a:solidFill>
                <a:srgbClr val="FF9900"/>
              </a:solidFill>
              <a:prstDash val="solid"/>
              <a:round/>
              <a:headEnd len="sm" w="sm" type="none"/>
              <a:tailEnd len="sm" w="sm" type="none"/>
            </a:ln>
            <a:effectLst>
              <a:outerShdw rotWithShape="0" dir="5400000" dist="23000">
                <a:srgbClr val="000000">
                  <a:alpha val="34901"/>
                </a:srgbClr>
              </a:outerShdw>
            </a:effectLst>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p:nvPr/>
          </p:nvSpPr>
          <p:spPr>
            <a:xfrm>
              <a:off x="-2970317" y="1969710"/>
              <a:ext cx="3749741" cy="1334789"/>
            </a:xfrm>
            <a:prstGeom prst="rect">
              <a:avLst/>
            </a:prstGeom>
            <a:gradFill>
              <a:gsLst>
                <a:gs pos="0">
                  <a:srgbClr val="D8E2F3"/>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400">
                  <a:solidFill>
                    <a:schemeClr val="dk1"/>
                  </a:solidFill>
                  <a:latin typeface="Calibri"/>
                  <a:ea typeface="Calibri"/>
                  <a:cs typeface="Calibri"/>
                  <a:sym typeface="Calibri"/>
                </a:rPr>
                <a:t>Доля контейнерних перевезень</a:t>
              </a:r>
              <a:endParaRPr/>
            </a:p>
            <a:p>
              <a:pPr indent="0" lvl="0" marL="0" marR="0" rtl="0" algn="ctr">
                <a:spcBef>
                  <a:spcPts val="0"/>
                </a:spcBef>
                <a:spcAft>
                  <a:spcPts val="0"/>
                </a:spcAft>
                <a:buNone/>
              </a:pPr>
              <a:r>
                <a:rPr b="1" lang="uk-UA" sz="1400">
                  <a:solidFill>
                    <a:srgbClr val="FF0000"/>
                  </a:solidFill>
                  <a:latin typeface="Calibri"/>
                  <a:ea typeface="Calibri"/>
                  <a:cs typeface="Calibri"/>
                  <a:sym typeface="Calibri"/>
                </a:rPr>
                <a:t>в країнах ЄС – 45 %</a:t>
              </a:r>
              <a:endParaRPr b="1" sz="1400">
                <a:solidFill>
                  <a:schemeClr val="lt1"/>
                </a:solidFill>
                <a:latin typeface="Calibri"/>
                <a:ea typeface="Calibri"/>
                <a:cs typeface="Calibri"/>
                <a:sym typeface="Calibri"/>
              </a:endParaRPr>
            </a:p>
          </p:txBody>
        </p:sp>
        <p:sp>
          <p:nvSpPr>
            <p:cNvPr id="121" name="Google Shape;121;p3"/>
            <p:cNvSpPr/>
            <p:nvPr/>
          </p:nvSpPr>
          <p:spPr>
            <a:xfrm>
              <a:off x="10066859" y="1969591"/>
              <a:ext cx="3452675" cy="1397754"/>
            </a:xfrm>
            <a:prstGeom prst="rect">
              <a:avLst/>
            </a:prstGeom>
            <a:gradFill>
              <a:gsLst>
                <a:gs pos="0">
                  <a:srgbClr val="D8E2F3"/>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400">
                  <a:solidFill>
                    <a:schemeClr val="dk1"/>
                  </a:solidFill>
                  <a:latin typeface="Calibri"/>
                  <a:ea typeface="Calibri"/>
                  <a:cs typeface="Calibri"/>
                  <a:sym typeface="Calibri"/>
                </a:rPr>
                <a:t>Доля контейнерних перевезень</a:t>
              </a:r>
              <a:endParaRPr/>
            </a:p>
            <a:p>
              <a:pPr indent="0" lvl="0" marL="0" marR="0" rtl="0" algn="ctr">
                <a:spcBef>
                  <a:spcPts val="0"/>
                </a:spcBef>
                <a:spcAft>
                  <a:spcPts val="0"/>
                </a:spcAft>
                <a:buNone/>
              </a:pPr>
              <a:r>
                <a:rPr b="1" lang="uk-UA" sz="1400">
                  <a:solidFill>
                    <a:srgbClr val="FF0000"/>
                  </a:solidFill>
                  <a:latin typeface="Calibri"/>
                  <a:ea typeface="Calibri"/>
                  <a:cs typeface="Calibri"/>
                  <a:sym typeface="Calibri"/>
                </a:rPr>
                <a:t>в Україні – 0,5 %</a:t>
              </a:r>
              <a:endParaRPr b="1" sz="1400">
                <a:solidFill>
                  <a:schemeClr val="lt1"/>
                </a:solidFill>
                <a:latin typeface="Calibri"/>
                <a:ea typeface="Calibri"/>
                <a:cs typeface="Calibri"/>
                <a:sym typeface="Calibri"/>
              </a:endParaRPr>
            </a:p>
          </p:txBody>
        </p:sp>
        <p:pic>
          <p:nvPicPr>
            <p:cNvPr id="122" name="Google Shape;122;p3"/>
            <p:cNvPicPr preferRelativeResize="0"/>
            <p:nvPr/>
          </p:nvPicPr>
          <p:blipFill rotWithShape="1">
            <a:blip r:embed="rId4">
              <a:alphaModFix/>
            </a:blip>
            <a:srcRect b="0" l="0" r="0" t="0"/>
            <a:stretch/>
          </p:blipFill>
          <p:spPr>
            <a:xfrm>
              <a:off x="1520730" y="1109165"/>
              <a:ext cx="2970105" cy="3118609"/>
            </a:xfrm>
            <a:prstGeom prst="rect">
              <a:avLst/>
            </a:prstGeom>
            <a:noFill/>
            <a:ln>
              <a:noFill/>
            </a:ln>
          </p:spPr>
        </p:pic>
        <p:sp>
          <p:nvSpPr>
            <p:cNvPr id="123" name="Google Shape;123;p3"/>
            <p:cNvSpPr/>
            <p:nvPr/>
          </p:nvSpPr>
          <p:spPr>
            <a:xfrm flipH="1" rot="8011931">
              <a:off x="5106116" y="1005517"/>
              <a:ext cx="433516" cy="1181100"/>
            </a:xfrm>
            <a:custGeom>
              <a:rect b="b" l="l" r="r" t="t"/>
              <a:pathLst>
                <a:path extrusionOk="0" h="1397107" w="1133394">
                  <a:moveTo>
                    <a:pt x="0" y="1277932"/>
                  </a:moveTo>
                  <a:cubicBezTo>
                    <a:pt x="878181" y="1046643"/>
                    <a:pt x="1016371" y="516737"/>
                    <a:pt x="911194" y="214417"/>
                  </a:cubicBezTo>
                  <a:lnTo>
                    <a:pt x="821214" y="219718"/>
                  </a:lnTo>
                  <a:lnTo>
                    <a:pt x="978515" y="0"/>
                  </a:lnTo>
                  <a:lnTo>
                    <a:pt x="1133394" y="211893"/>
                  </a:lnTo>
                  <a:lnTo>
                    <a:pt x="1063596" y="216785"/>
                  </a:lnTo>
                  <a:cubicBezTo>
                    <a:pt x="1335183" y="912223"/>
                    <a:pt x="619905" y="1260247"/>
                    <a:pt x="439001" y="1397107"/>
                  </a:cubicBezTo>
                </a:path>
              </a:pathLst>
            </a:custGeom>
            <a:solidFill>
              <a:srgbClr val="FF5050">
                <a:alpha val="60000"/>
              </a:srgbClr>
            </a:solidFill>
            <a:ln cap="flat" cmpd="sng" w="12700">
              <a:solidFill>
                <a:srgbClr val="FF9900"/>
              </a:solidFill>
              <a:prstDash val="solid"/>
              <a:round/>
              <a:headEnd len="sm" w="sm" type="none"/>
              <a:tailEnd len="sm" w="sm" type="none"/>
            </a:ln>
            <a:effectLst>
              <a:outerShdw rotWithShape="0" dir="5400000" dist="23000">
                <a:srgbClr val="000000">
                  <a:alpha val="34901"/>
                </a:srgbClr>
              </a:outerShdw>
            </a:effectLst>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 name="Google Shape;124;p3"/>
          <p:cNvGrpSpPr/>
          <p:nvPr/>
        </p:nvGrpSpPr>
        <p:grpSpPr>
          <a:xfrm>
            <a:off x="294984" y="2735580"/>
            <a:ext cx="4595132" cy="3605827"/>
            <a:chOff x="2863615" y="78556"/>
            <a:chExt cx="6464769" cy="5593652"/>
          </a:xfrm>
        </p:grpSpPr>
        <p:sp>
          <p:nvSpPr>
            <p:cNvPr id="125" name="Google Shape;125;p3"/>
            <p:cNvSpPr/>
            <p:nvPr/>
          </p:nvSpPr>
          <p:spPr>
            <a:xfrm>
              <a:off x="2863615" y="470225"/>
              <a:ext cx="6464769" cy="520198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p:nvPr/>
          </p:nvSpPr>
          <p:spPr>
            <a:xfrm>
              <a:off x="7812042" y="1793056"/>
              <a:ext cx="601345" cy="0"/>
            </a:xfrm>
            <a:custGeom>
              <a:rect b="b" l="l" r="r" t="t"/>
              <a:pathLst>
                <a:path extrusionOk="0" h="120000" w="601345">
                  <a:moveTo>
                    <a:pt x="60131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3"/>
            <p:cNvSpPr/>
            <p:nvPr/>
          </p:nvSpPr>
          <p:spPr>
            <a:xfrm>
              <a:off x="7562106" y="1793056"/>
              <a:ext cx="250825" cy="172085"/>
            </a:xfrm>
            <a:custGeom>
              <a:rect b="b" l="l" r="r" t="t"/>
              <a:pathLst>
                <a:path extrusionOk="0" h="172085" w="250825">
                  <a:moveTo>
                    <a:pt x="250545" y="0"/>
                  </a:moveTo>
                  <a:lnTo>
                    <a:pt x="0" y="171475"/>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3"/>
            <p:cNvSpPr/>
            <p:nvPr/>
          </p:nvSpPr>
          <p:spPr>
            <a:xfrm>
              <a:off x="8322583" y="1927168"/>
              <a:ext cx="54610" cy="29845"/>
            </a:xfrm>
            <a:custGeom>
              <a:rect b="b" l="l" r="r" t="t"/>
              <a:pathLst>
                <a:path extrusionOk="0" h="29844" w="54609">
                  <a:moveTo>
                    <a:pt x="54279" y="0"/>
                  </a:moveTo>
                  <a:lnTo>
                    <a:pt x="0" y="29832"/>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3"/>
            <p:cNvSpPr/>
            <p:nvPr/>
          </p:nvSpPr>
          <p:spPr>
            <a:xfrm>
              <a:off x="8528323" y="2238063"/>
              <a:ext cx="445770" cy="313690"/>
            </a:xfrm>
            <a:custGeom>
              <a:rect b="b" l="l" r="r" t="t"/>
              <a:pathLst>
                <a:path extrusionOk="0" h="313689" w="445770">
                  <a:moveTo>
                    <a:pt x="445414" y="0"/>
                  </a:moveTo>
                  <a:lnTo>
                    <a:pt x="0" y="31355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3"/>
            <p:cNvSpPr/>
            <p:nvPr/>
          </p:nvSpPr>
          <p:spPr>
            <a:xfrm>
              <a:off x="8217426" y="2238063"/>
              <a:ext cx="756285" cy="0"/>
            </a:xfrm>
            <a:custGeom>
              <a:rect b="b" l="l" r="r" t="t"/>
              <a:pathLst>
                <a:path extrusionOk="0" h="120000" w="756284">
                  <a:moveTo>
                    <a:pt x="755827"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3"/>
            <p:cNvSpPr/>
            <p:nvPr/>
          </p:nvSpPr>
          <p:spPr>
            <a:xfrm>
              <a:off x="8054359" y="2238063"/>
              <a:ext cx="163195" cy="185420"/>
            </a:xfrm>
            <a:custGeom>
              <a:rect b="b" l="l" r="r" t="t"/>
              <a:pathLst>
                <a:path extrusionOk="0" h="185419" w="163195">
                  <a:moveTo>
                    <a:pt x="162852" y="0"/>
                  </a:moveTo>
                  <a:lnTo>
                    <a:pt x="0" y="184912"/>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3"/>
            <p:cNvSpPr/>
            <p:nvPr/>
          </p:nvSpPr>
          <p:spPr>
            <a:xfrm>
              <a:off x="8054359" y="2178628"/>
              <a:ext cx="163195" cy="60325"/>
            </a:xfrm>
            <a:custGeom>
              <a:rect b="b" l="l" r="r" t="t"/>
              <a:pathLst>
                <a:path extrusionOk="0" h="60325" w="163195">
                  <a:moveTo>
                    <a:pt x="162852" y="60299"/>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3"/>
            <p:cNvSpPr/>
            <p:nvPr/>
          </p:nvSpPr>
          <p:spPr>
            <a:xfrm>
              <a:off x="5683014" y="3577660"/>
              <a:ext cx="74675" cy="6248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3"/>
            <p:cNvSpPr/>
            <p:nvPr/>
          </p:nvSpPr>
          <p:spPr>
            <a:xfrm>
              <a:off x="5968002" y="3621855"/>
              <a:ext cx="74675"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3"/>
            <p:cNvSpPr/>
            <p:nvPr/>
          </p:nvSpPr>
          <p:spPr>
            <a:xfrm>
              <a:off x="5390406" y="2215203"/>
              <a:ext cx="74675" cy="6248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3"/>
            <p:cNvSpPr/>
            <p:nvPr/>
          </p:nvSpPr>
          <p:spPr>
            <a:xfrm>
              <a:off x="4760994" y="2548959"/>
              <a:ext cx="74676"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3"/>
            <p:cNvSpPr/>
            <p:nvPr/>
          </p:nvSpPr>
          <p:spPr>
            <a:xfrm>
              <a:off x="5373642" y="2818707"/>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3"/>
            <p:cNvSpPr/>
            <p:nvPr/>
          </p:nvSpPr>
          <p:spPr>
            <a:xfrm>
              <a:off x="5270011" y="3542607"/>
              <a:ext cx="74675" cy="6248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3"/>
            <p:cNvSpPr/>
            <p:nvPr/>
          </p:nvSpPr>
          <p:spPr>
            <a:xfrm>
              <a:off x="5929902" y="2611444"/>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3"/>
            <p:cNvSpPr/>
            <p:nvPr/>
          </p:nvSpPr>
          <p:spPr>
            <a:xfrm>
              <a:off x="5695206" y="2693740"/>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3"/>
            <p:cNvSpPr/>
            <p:nvPr/>
          </p:nvSpPr>
          <p:spPr>
            <a:xfrm>
              <a:off x="6006102" y="3256096"/>
              <a:ext cx="0" cy="366395"/>
            </a:xfrm>
            <a:custGeom>
              <a:rect b="b" l="l" r="r" t="t"/>
              <a:pathLst>
                <a:path extrusionOk="0" h="366395" w="120000">
                  <a:moveTo>
                    <a:pt x="0" y="366039"/>
                  </a:moveTo>
                  <a:lnTo>
                    <a:pt x="0"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3"/>
            <p:cNvSpPr/>
            <p:nvPr/>
          </p:nvSpPr>
          <p:spPr>
            <a:xfrm>
              <a:off x="6006102" y="3144843"/>
              <a:ext cx="128270" cy="114935"/>
            </a:xfrm>
            <a:custGeom>
              <a:rect b="b" l="l" r="r" t="t"/>
              <a:pathLst>
                <a:path extrusionOk="0" h="114935" w="128270">
                  <a:moveTo>
                    <a:pt x="0" y="114465"/>
                  </a:moveTo>
                  <a:lnTo>
                    <a:pt x="127736"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3"/>
            <p:cNvSpPr/>
            <p:nvPr/>
          </p:nvSpPr>
          <p:spPr>
            <a:xfrm>
              <a:off x="6129547" y="2821756"/>
              <a:ext cx="0" cy="160020"/>
            </a:xfrm>
            <a:custGeom>
              <a:rect b="b" l="l" r="r" t="t"/>
              <a:pathLst>
                <a:path extrusionOk="0" h="160020" w="120000">
                  <a:moveTo>
                    <a:pt x="0" y="159410"/>
                  </a:moveTo>
                  <a:lnTo>
                    <a:pt x="0"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3"/>
            <p:cNvSpPr/>
            <p:nvPr/>
          </p:nvSpPr>
          <p:spPr>
            <a:xfrm>
              <a:off x="6129547" y="3042736"/>
              <a:ext cx="0" cy="102235"/>
            </a:xfrm>
            <a:custGeom>
              <a:rect b="b" l="l" r="r" t="t"/>
              <a:pathLst>
                <a:path extrusionOk="0" h="102235" w="120000">
                  <a:moveTo>
                    <a:pt x="0" y="102184"/>
                  </a:moveTo>
                  <a:lnTo>
                    <a:pt x="0"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3"/>
            <p:cNvSpPr/>
            <p:nvPr/>
          </p:nvSpPr>
          <p:spPr>
            <a:xfrm>
              <a:off x="5992387" y="2666307"/>
              <a:ext cx="140970" cy="156845"/>
            </a:xfrm>
            <a:custGeom>
              <a:rect b="b" l="l" r="r" t="t"/>
              <a:pathLst>
                <a:path extrusionOk="0" h="156844" w="140970">
                  <a:moveTo>
                    <a:pt x="0" y="0"/>
                  </a:moveTo>
                  <a:lnTo>
                    <a:pt x="140398" y="156743"/>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3"/>
            <p:cNvSpPr/>
            <p:nvPr/>
          </p:nvSpPr>
          <p:spPr>
            <a:xfrm>
              <a:off x="4835671" y="2571832"/>
              <a:ext cx="349250" cy="8890"/>
            </a:xfrm>
            <a:custGeom>
              <a:rect b="b" l="l" r="r" t="t"/>
              <a:pathLst>
                <a:path extrusionOk="0" h="8889" w="349250">
                  <a:moveTo>
                    <a:pt x="0" y="8597"/>
                  </a:moveTo>
                  <a:lnTo>
                    <a:pt x="348894"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3"/>
            <p:cNvSpPr/>
            <p:nvPr/>
          </p:nvSpPr>
          <p:spPr>
            <a:xfrm>
              <a:off x="5221242" y="2268544"/>
              <a:ext cx="180340" cy="272415"/>
            </a:xfrm>
            <a:custGeom>
              <a:rect b="b" l="l" r="r" t="t"/>
              <a:pathLst>
                <a:path extrusionOk="0" h="272414" w="180340">
                  <a:moveTo>
                    <a:pt x="0" y="271983"/>
                  </a:moveTo>
                  <a:lnTo>
                    <a:pt x="180174"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3"/>
            <p:cNvSpPr/>
            <p:nvPr/>
          </p:nvSpPr>
          <p:spPr>
            <a:xfrm>
              <a:off x="5465083" y="2247207"/>
              <a:ext cx="829310" cy="0"/>
            </a:xfrm>
            <a:custGeom>
              <a:rect b="b" l="l" r="r" t="t"/>
              <a:pathLst>
                <a:path extrusionOk="0" h="120000" w="829309">
                  <a:moveTo>
                    <a:pt x="0" y="0"/>
                  </a:moveTo>
                  <a:lnTo>
                    <a:pt x="829119"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3"/>
            <p:cNvSpPr/>
            <p:nvPr/>
          </p:nvSpPr>
          <p:spPr>
            <a:xfrm>
              <a:off x="5721114" y="2981775"/>
              <a:ext cx="6350" cy="595630"/>
            </a:xfrm>
            <a:custGeom>
              <a:rect b="b" l="l" r="r" t="t"/>
              <a:pathLst>
                <a:path extrusionOk="0" h="595629" w="6350">
                  <a:moveTo>
                    <a:pt x="0" y="595401"/>
                  </a:moveTo>
                  <a:lnTo>
                    <a:pt x="5994"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3"/>
            <p:cNvSpPr/>
            <p:nvPr/>
          </p:nvSpPr>
          <p:spPr>
            <a:xfrm>
              <a:off x="5436126" y="2872047"/>
              <a:ext cx="284480" cy="145415"/>
            </a:xfrm>
            <a:custGeom>
              <a:rect b="b" l="l" r="r" t="t"/>
              <a:pathLst>
                <a:path extrusionOk="0" h="145414" w="284479">
                  <a:moveTo>
                    <a:pt x="0" y="0"/>
                  </a:moveTo>
                  <a:lnTo>
                    <a:pt x="283883" y="144907"/>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3"/>
            <p:cNvSpPr/>
            <p:nvPr/>
          </p:nvSpPr>
          <p:spPr>
            <a:xfrm>
              <a:off x="5247151" y="2594679"/>
              <a:ext cx="137160" cy="234315"/>
            </a:xfrm>
            <a:custGeom>
              <a:rect b="b" l="l" r="r" t="t"/>
              <a:pathLst>
                <a:path extrusionOk="0" h="234314" w="137159">
                  <a:moveTo>
                    <a:pt x="0" y="0"/>
                  </a:moveTo>
                  <a:lnTo>
                    <a:pt x="136626" y="234061"/>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3"/>
            <p:cNvSpPr/>
            <p:nvPr/>
          </p:nvSpPr>
          <p:spPr>
            <a:xfrm>
              <a:off x="5436126" y="2643447"/>
              <a:ext cx="493395" cy="185420"/>
            </a:xfrm>
            <a:custGeom>
              <a:rect b="b" l="l" r="r" t="t"/>
              <a:pathLst>
                <a:path extrusionOk="0" h="185419" w="493395">
                  <a:moveTo>
                    <a:pt x="0" y="184861"/>
                  </a:moveTo>
                  <a:lnTo>
                    <a:pt x="492937"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3"/>
            <p:cNvSpPr/>
            <p:nvPr/>
          </p:nvSpPr>
          <p:spPr>
            <a:xfrm>
              <a:off x="5270011" y="2872047"/>
              <a:ext cx="114300" cy="140335"/>
            </a:xfrm>
            <a:custGeom>
              <a:rect b="b" l="l" r="r" t="t"/>
              <a:pathLst>
                <a:path extrusionOk="0" h="140335" w="114300">
                  <a:moveTo>
                    <a:pt x="0" y="140106"/>
                  </a:moveTo>
                  <a:lnTo>
                    <a:pt x="113766"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3"/>
            <p:cNvSpPr/>
            <p:nvPr/>
          </p:nvSpPr>
          <p:spPr>
            <a:xfrm>
              <a:off x="5695206" y="2692216"/>
              <a:ext cx="73151" cy="64008"/>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3"/>
            <p:cNvSpPr/>
            <p:nvPr/>
          </p:nvSpPr>
          <p:spPr>
            <a:xfrm>
              <a:off x="4835671" y="3057975"/>
              <a:ext cx="382905" cy="431800"/>
            </a:xfrm>
            <a:custGeom>
              <a:rect b="b" l="l" r="r" t="t"/>
              <a:pathLst>
                <a:path extrusionOk="0" h="431800" w="382904">
                  <a:moveTo>
                    <a:pt x="0" y="431469"/>
                  </a:moveTo>
                  <a:lnTo>
                    <a:pt x="382651"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3"/>
            <p:cNvSpPr txBox="1"/>
            <p:nvPr/>
          </p:nvSpPr>
          <p:spPr>
            <a:xfrm>
              <a:off x="5450173" y="2147182"/>
              <a:ext cx="122555" cy="711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uk-UA" sz="300">
                  <a:solidFill>
                    <a:srgbClr val="3E3E3E"/>
                  </a:solidFill>
                  <a:latin typeface="Arial"/>
                  <a:ea typeface="Arial"/>
                  <a:cs typeface="Arial"/>
                  <a:sym typeface="Arial"/>
                </a:rPr>
                <a:t>PARIS</a:t>
              </a:r>
              <a:endParaRPr sz="300">
                <a:solidFill>
                  <a:schemeClr val="dk1"/>
                </a:solidFill>
                <a:latin typeface="Arial"/>
                <a:ea typeface="Arial"/>
                <a:cs typeface="Arial"/>
                <a:sym typeface="Arial"/>
              </a:endParaRPr>
            </a:p>
          </p:txBody>
        </p:sp>
        <p:sp>
          <p:nvSpPr>
            <p:cNvPr id="157" name="Google Shape;157;p3"/>
            <p:cNvSpPr txBox="1"/>
            <p:nvPr/>
          </p:nvSpPr>
          <p:spPr>
            <a:xfrm>
              <a:off x="5240927" y="2514695"/>
              <a:ext cx="136525" cy="711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uk-UA" sz="300">
                  <a:solidFill>
                    <a:srgbClr val="212121"/>
                  </a:solidFill>
                  <a:latin typeface="Arial"/>
                  <a:ea typeface="Arial"/>
                  <a:cs typeface="Arial"/>
                  <a:sym typeface="Arial"/>
                </a:rPr>
                <a:t>TOURS</a:t>
              </a:r>
              <a:endParaRPr sz="300">
                <a:solidFill>
                  <a:schemeClr val="dk1"/>
                </a:solidFill>
                <a:latin typeface="Arial"/>
                <a:ea typeface="Arial"/>
                <a:cs typeface="Arial"/>
                <a:sym typeface="Arial"/>
              </a:endParaRPr>
            </a:p>
          </p:txBody>
        </p:sp>
        <p:sp>
          <p:nvSpPr>
            <p:cNvPr id="158" name="Google Shape;158;p3"/>
            <p:cNvSpPr txBox="1"/>
            <p:nvPr/>
          </p:nvSpPr>
          <p:spPr>
            <a:xfrm>
              <a:off x="5323262" y="3501447"/>
              <a:ext cx="201930" cy="711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uk-UA" sz="300">
                  <a:solidFill>
                    <a:srgbClr val="212121"/>
                  </a:solidFill>
                  <a:latin typeface="Arial"/>
                  <a:ea typeface="Arial"/>
                  <a:cs typeface="Arial"/>
                  <a:sym typeface="Arial"/>
                </a:rPr>
                <a:t>TOULOUSE</a:t>
              </a:r>
              <a:endParaRPr sz="300">
                <a:solidFill>
                  <a:schemeClr val="dk1"/>
                </a:solidFill>
                <a:latin typeface="Arial"/>
                <a:ea typeface="Arial"/>
                <a:cs typeface="Arial"/>
                <a:sym typeface="Arial"/>
              </a:endParaRPr>
            </a:p>
          </p:txBody>
        </p:sp>
        <p:sp>
          <p:nvSpPr>
            <p:cNvPr id="159" name="Google Shape;159;p3"/>
            <p:cNvSpPr txBox="1"/>
            <p:nvPr/>
          </p:nvSpPr>
          <p:spPr>
            <a:xfrm>
              <a:off x="5117941" y="2806884"/>
              <a:ext cx="171450" cy="711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uk-UA" sz="300">
                  <a:solidFill>
                    <a:srgbClr val="212121"/>
                  </a:solidFill>
                  <a:latin typeface="Arial"/>
                  <a:ea typeface="Arial"/>
                  <a:cs typeface="Arial"/>
                  <a:sym typeface="Arial"/>
                </a:rPr>
                <a:t>LIMOGES</a:t>
              </a:r>
              <a:endParaRPr sz="300">
                <a:solidFill>
                  <a:schemeClr val="dk1"/>
                </a:solidFill>
                <a:latin typeface="Arial"/>
                <a:ea typeface="Arial"/>
                <a:cs typeface="Arial"/>
                <a:sym typeface="Arial"/>
              </a:endParaRPr>
            </a:p>
          </p:txBody>
        </p:sp>
        <p:sp>
          <p:nvSpPr>
            <p:cNvPr id="160" name="Google Shape;160;p3"/>
            <p:cNvSpPr txBox="1"/>
            <p:nvPr/>
          </p:nvSpPr>
          <p:spPr>
            <a:xfrm>
              <a:off x="4825790" y="2501665"/>
              <a:ext cx="156210" cy="711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uk-UA" sz="300">
                  <a:solidFill>
                    <a:srgbClr val="212121"/>
                  </a:solidFill>
                  <a:latin typeface="Arial"/>
                  <a:ea typeface="Arial"/>
                  <a:cs typeface="Arial"/>
                  <a:sym typeface="Arial"/>
                </a:rPr>
                <a:t>NANTES</a:t>
              </a:r>
              <a:endParaRPr sz="300">
                <a:solidFill>
                  <a:schemeClr val="dk1"/>
                </a:solidFill>
                <a:latin typeface="Arial"/>
                <a:ea typeface="Arial"/>
                <a:cs typeface="Arial"/>
                <a:sym typeface="Arial"/>
              </a:endParaRPr>
            </a:p>
          </p:txBody>
        </p:sp>
        <p:sp>
          <p:nvSpPr>
            <p:cNvPr id="161" name="Google Shape;161;p3"/>
            <p:cNvSpPr txBox="1"/>
            <p:nvPr/>
          </p:nvSpPr>
          <p:spPr>
            <a:xfrm>
              <a:off x="5988297" y="2514695"/>
              <a:ext cx="480695" cy="119380"/>
            </a:xfrm>
            <a:prstGeom prst="rect">
              <a:avLst/>
            </a:prstGeom>
            <a:noFill/>
            <a:ln>
              <a:noFill/>
            </a:ln>
          </p:spPr>
          <p:txBody>
            <a:bodyPr anchorCtr="0" anchor="t" bIns="0" lIns="0" spcFirstLastPara="1" rIns="0" wrap="square" tIns="10150">
              <a:spAutoFit/>
            </a:bodyPr>
            <a:lstStyle/>
            <a:p>
              <a:pPr indent="0" lvl="0" marL="12700" marR="5080" rtl="0" algn="l">
                <a:lnSpc>
                  <a:spcPct val="104700"/>
                </a:lnSpc>
                <a:spcBef>
                  <a:spcPts val="0"/>
                </a:spcBef>
                <a:spcAft>
                  <a:spcPts val="0"/>
                </a:spcAft>
                <a:buNone/>
              </a:pPr>
              <a:r>
                <a:rPr b="1" lang="uk-UA" sz="300" u="sng">
                  <a:solidFill>
                    <a:srgbClr val="212121"/>
                  </a:solidFill>
                  <a:latin typeface="Arial"/>
                  <a:ea typeface="Arial"/>
                  <a:cs typeface="Arial"/>
                  <a:sym typeface="Arial"/>
                </a:rPr>
                <a:t> 	</a:t>
              </a:r>
              <a:r>
                <a:rPr b="1" lang="uk-UA" sz="300">
                  <a:solidFill>
                    <a:srgbClr val="212121"/>
                  </a:solidFill>
                  <a:latin typeface="Arial"/>
                  <a:ea typeface="Arial"/>
                  <a:cs typeface="Arial"/>
                  <a:sym typeface="Arial"/>
                </a:rPr>
                <a:t> DIJON</a:t>
              </a:r>
              <a:endParaRPr sz="300">
                <a:solidFill>
                  <a:schemeClr val="dk1"/>
                </a:solidFill>
                <a:latin typeface="Arial"/>
                <a:ea typeface="Arial"/>
                <a:cs typeface="Arial"/>
                <a:sym typeface="Arial"/>
              </a:endParaRPr>
            </a:p>
          </p:txBody>
        </p:sp>
        <p:sp>
          <p:nvSpPr>
            <p:cNvPr id="162" name="Google Shape;162;p3"/>
            <p:cNvSpPr txBox="1"/>
            <p:nvPr/>
          </p:nvSpPr>
          <p:spPr>
            <a:xfrm>
              <a:off x="5994088" y="3665924"/>
              <a:ext cx="208279" cy="711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uk-UA" sz="300">
                  <a:solidFill>
                    <a:srgbClr val="212121"/>
                  </a:solidFill>
                  <a:latin typeface="Arial"/>
                  <a:ea typeface="Arial"/>
                  <a:cs typeface="Arial"/>
                  <a:sym typeface="Arial"/>
                </a:rPr>
                <a:t>MARSEILLE</a:t>
              </a:r>
              <a:endParaRPr sz="300">
                <a:solidFill>
                  <a:schemeClr val="dk1"/>
                </a:solidFill>
                <a:latin typeface="Arial"/>
                <a:ea typeface="Arial"/>
                <a:cs typeface="Arial"/>
                <a:sym typeface="Arial"/>
              </a:endParaRPr>
            </a:p>
          </p:txBody>
        </p:sp>
        <p:sp>
          <p:nvSpPr>
            <p:cNvPr id="163" name="Google Shape;163;p3"/>
            <p:cNvSpPr txBox="1"/>
            <p:nvPr/>
          </p:nvSpPr>
          <p:spPr>
            <a:xfrm>
              <a:off x="5513838" y="3625081"/>
              <a:ext cx="250825" cy="711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uk-UA" sz="300">
                  <a:solidFill>
                    <a:srgbClr val="212121"/>
                  </a:solidFill>
                  <a:latin typeface="Arial"/>
                  <a:ea typeface="Arial"/>
                  <a:cs typeface="Arial"/>
                  <a:sym typeface="Arial"/>
                </a:rPr>
                <a:t>MONTPELLIER</a:t>
              </a:r>
              <a:endParaRPr sz="300">
                <a:solidFill>
                  <a:schemeClr val="dk1"/>
                </a:solidFill>
                <a:latin typeface="Arial"/>
                <a:ea typeface="Arial"/>
                <a:cs typeface="Arial"/>
                <a:sym typeface="Arial"/>
              </a:endParaRPr>
            </a:p>
          </p:txBody>
        </p:sp>
        <p:sp>
          <p:nvSpPr>
            <p:cNvPr id="164" name="Google Shape;164;p3"/>
            <p:cNvSpPr/>
            <p:nvPr/>
          </p:nvSpPr>
          <p:spPr>
            <a:xfrm>
              <a:off x="3790206" y="3678243"/>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3"/>
            <p:cNvSpPr/>
            <p:nvPr/>
          </p:nvSpPr>
          <p:spPr>
            <a:xfrm>
              <a:off x="3392442" y="4100392"/>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3"/>
            <p:cNvSpPr/>
            <p:nvPr/>
          </p:nvSpPr>
          <p:spPr>
            <a:xfrm>
              <a:off x="5265439" y="3821499"/>
              <a:ext cx="73151"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3"/>
            <p:cNvSpPr/>
            <p:nvPr/>
          </p:nvSpPr>
          <p:spPr>
            <a:xfrm>
              <a:off x="3610374" y="4603311"/>
              <a:ext cx="73152"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3"/>
            <p:cNvSpPr/>
            <p:nvPr/>
          </p:nvSpPr>
          <p:spPr>
            <a:xfrm>
              <a:off x="5731783" y="1966791"/>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3"/>
            <p:cNvSpPr/>
            <p:nvPr/>
          </p:nvSpPr>
          <p:spPr>
            <a:xfrm>
              <a:off x="5009406" y="2332552"/>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3"/>
            <p:cNvSpPr/>
            <p:nvPr/>
          </p:nvSpPr>
          <p:spPr>
            <a:xfrm>
              <a:off x="7950726" y="750640"/>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3"/>
            <p:cNvSpPr/>
            <p:nvPr/>
          </p:nvSpPr>
          <p:spPr>
            <a:xfrm>
              <a:off x="8180851" y="805504"/>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3"/>
            <p:cNvSpPr/>
            <p:nvPr/>
          </p:nvSpPr>
          <p:spPr>
            <a:xfrm>
              <a:off x="7562106" y="951807"/>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3"/>
            <p:cNvSpPr/>
            <p:nvPr/>
          </p:nvSpPr>
          <p:spPr>
            <a:xfrm>
              <a:off x="7592587" y="1364812"/>
              <a:ext cx="74675"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3"/>
            <p:cNvSpPr/>
            <p:nvPr/>
          </p:nvSpPr>
          <p:spPr>
            <a:xfrm>
              <a:off x="7583442" y="1485207"/>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3"/>
            <p:cNvSpPr/>
            <p:nvPr/>
          </p:nvSpPr>
          <p:spPr>
            <a:xfrm>
              <a:off x="7804423" y="2402656"/>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3"/>
            <p:cNvSpPr/>
            <p:nvPr/>
          </p:nvSpPr>
          <p:spPr>
            <a:xfrm>
              <a:off x="7729747" y="2535244"/>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3"/>
            <p:cNvSpPr/>
            <p:nvPr/>
          </p:nvSpPr>
          <p:spPr>
            <a:xfrm>
              <a:off x="8180851" y="2206059"/>
              <a:ext cx="73151"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3"/>
            <p:cNvSpPr/>
            <p:nvPr/>
          </p:nvSpPr>
          <p:spPr>
            <a:xfrm>
              <a:off x="7562106" y="2663259"/>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3"/>
            <p:cNvSpPr/>
            <p:nvPr/>
          </p:nvSpPr>
          <p:spPr>
            <a:xfrm>
              <a:off x="7397514" y="2663259"/>
              <a:ext cx="73151"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3"/>
            <p:cNvSpPr/>
            <p:nvPr/>
          </p:nvSpPr>
          <p:spPr>
            <a:xfrm>
              <a:off x="7850142" y="2672403"/>
              <a:ext cx="73151"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3"/>
            <p:cNvSpPr/>
            <p:nvPr/>
          </p:nvSpPr>
          <p:spPr>
            <a:xfrm>
              <a:off x="8247906" y="2692216"/>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3"/>
            <p:cNvSpPr/>
            <p:nvPr/>
          </p:nvSpPr>
          <p:spPr>
            <a:xfrm>
              <a:off x="9140971" y="2635828"/>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3"/>
            <p:cNvSpPr/>
            <p:nvPr/>
          </p:nvSpPr>
          <p:spPr>
            <a:xfrm>
              <a:off x="8990094" y="2827852"/>
              <a:ext cx="74676"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3"/>
            <p:cNvSpPr/>
            <p:nvPr/>
          </p:nvSpPr>
          <p:spPr>
            <a:xfrm>
              <a:off x="8266194" y="3080836"/>
              <a:ext cx="74676"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3"/>
            <p:cNvSpPr/>
            <p:nvPr/>
          </p:nvSpPr>
          <p:spPr>
            <a:xfrm>
              <a:off x="8112271" y="3278955"/>
              <a:ext cx="74675"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3"/>
            <p:cNvSpPr/>
            <p:nvPr/>
          </p:nvSpPr>
          <p:spPr>
            <a:xfrm>
              <a:off x="7923294" y="3248475"/>
              <a:ext cx="74676" cy="62483"/>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3"/>
            <p:cNvSpPr/>
            <p:nvPr/>
          </p:nvSpPr>
          <p:spPr>
            <a:xfrm>
              <a:off x="5683014" y="2989396"/>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3"/>
            <p:cNvSpPr/>
            <p:nvPr/>
          </p:nvSpPr>
          <p:spPr>
            <a:xfrm>
              <a:off x="5969526" y="3228663"/>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3"/>
            <p:cNvSpPr/>
            <p:nvPr/>
          </p:nvSpPr>
          <p:spPr>
            <a:xfrm>
              <a:off x="6644659" y="1793056"/>
              <a:ext cx="73151"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3"/>
            <p:cNvSpPr/>
            <p:nvPr/>
          </p:nvSpPr>
          <p:spPr>
            <a:xfrm>
              <a:off x="7013466" y="1793056"/>
              <a:ext cx="73151"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3"/>
            <p:cNvSpPr/>
            <p:nvPr/>
          </p:nvSpPr>
          <p:spPr>
            <a:xfrm>
              <a:off x="7162818" y="1889068"/>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3"/>
            <p:cNvSpPr/>
            <p:nvPr/>
          </p:nvSpPr>
          <p:spPr>
            <a:xfrm>
              <a:off x="6894594" y="1879924"/>
              <a:ext cx="73152"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3"/>
            <p:cNvSpPr/>
            <p:nvPr/>
          </p:nvSpPr>
          <p:spPr>
            <a:xfrm>
              <a:off x="7188726" y="2082616"/>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3"/>
            <p:cNvSpPr/>
            <p:nvPr/>
          </p:nvSpPr>
          <p:spPr>
            <a:xfrm>
              <a:off x="6851923" y="2186247"/>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3"/>
            <p:cNvSpPr/>
            <p:nvPr/>
          </p:nvSpPr>
          <p:spPr>
            <a:xfrm>
              <a:off x="7188726" y="1454728"/>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3"/>
            <p:cNvSpPr/>
            <p:nvPr/>
          </p:nvSpPr>
          <p:spPr>
            <a:xfrm>
              <a:off x="7322839" y="1160596"/>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3"/>
            <p:cNvSpPr/>
            <p:nvPr/>
          </p:nvSpPr>
          <p:spPr>
            <a:xfrm>
              <a:off x="6813823" y="1517212"/>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3"/>
            <p:cNvSpPr/>
            <p:nvPr/>
          </p:nvSpPr>
          <p:spPr>
            <a:xfrm>
              <a:off x="5489466" y="1998796"/>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3"/>
            <p:cNvSpPr/>
            <p:nvPr/>
          </p:nvSpPr>
          <p:spPr>
            <a:xfrm>
              <a:off x="6231654" y="2233491"/>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3"/>
            <p:cNvSpPr/>
            <p:nvPr/>
          </p:nvSpPr>
          <p:spPr>
            <a:xfrm>
              <a:off x="5689111" y="2535244"/>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3"/>
            <p:cNvSpPr/>
            <p:nvPr/>
          </p:nvSpPr>
          <p:spPr>
            <a:xfrm>
              <a:off x="5260866" y="3225616"/>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3"/>
            <p:cNvSpPr/>
            <p:nvPr/>
          </p:nvSpPr>
          <p:spPr>
            <a:xfrm>
              <a:off x="4183399" y="3853504"/>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3"/>
            <p:cNvSpPr/>
            <p:nvPr/>
          </p:nvSpPr>
          <p:spPr>
            <a:xfrm>
              <a:off x="3707911" y="3813880"/>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3"/>
            <p:cNvSpPr/>
            <p:nvPr/>
          </p:nvSpPr>
          <p:spPr>
            <a:xfrm>
              <a:off x="4175778" y="4571307"/>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3"/>
            <p:cNvSpPr/>
            <p:nvPr/>
          </p:nvSpPr>
          <p:spPr>
            <a:xfrm>
              <a:off x="7225302" y="3428307"/>
              <a:ext cx="74675" cy="62483"/>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3"/>
            <p:cNvSpPr/>
            <p:nvPr/>
          </p:nvSpPr>
          <p:spPr>
            <a:xfrm>
              <a:off x="7013466" y="3650811"/>
              <a:ext cx="73151" cy="62483"/>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3"/>
            <p:cNvSpPr/>
            <p:nvPr/>
          </p:nvSpPr>
          <p:spPr>
            <a:xfrm>
              <a:off x="7013466" y="3542607"/>
              <a:ext cx="73151"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3"/>
            <p:cNvSpPr/>
            <p:nvPr/>
          </p:nvSpPr>
          <p:spPr>
            <a:xfrm>
              <a:off x="7979683" y="4164399"/>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3"/>
            <p:cNvSpPr/>
            <p:nvPr/>
          </p:nvSpPr>
          <p:spPr>
            <a:xfrm>
              <a:off x="7427994" y="3640143"/>
              <a:ext cx="74676"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3"/>
            <p:cNvSpPr/>
            <p:nvPr/>
          </p:nvSpPr>
          <p:spPr>
            <a:xfrm>
              <a:off x="7571251" y="4097343"/>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3"/>
            <p:cNvSpPr/>
            <p:nvPr/>
          </p:nvSpPr>
          <p:spPr>
            <a:xfrm>
              <a:off x="8119890" y="4330516"/>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3"/>
            <p:cNvSpPr/>
            <p:nvPr/>
          </p:nvSpPr>
          <p:spPr>
            <a:xfrm>
              <a:off x="8993142" y="1191076"/>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3"/>
            <p:cNvSpPr/>
            <p:nvPr/>
          </p:nvSpPr>
          <p:spPr>
            <a:xfrm>
              <a:off x="8787402" y="1579696"/>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3"/>
            <p:cNvSpPr/>
            <p:nvPr/>
          </p:nvSpPr>
          <p:spPr>
            <a:xfrm>
              <a:off x="8322583" y="1223079"/>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3"/>
            <p:cNvSpPr/>
            <p:nvPr/>
          </p:nvSpPr>
          <p:spPr>
            <a:xfrm>
              <a:off x="8490223" y="1434916"/>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3"/>
            <p:cNvSpPr/>
            <p:nvPr/>
          </p:nvSpPr>
          <p:spPr>
            <a:xfrm>
              <a:off x="8825502" y="2457519"/>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3"/>
            <p:cNvSpPr/>
            <p:nvPr/>
          </p:nvSpPr>
          <p:spPr>
            <a:xfrm>
              <a:off x="8973330" y="3563943"/>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3"/>
            <p:cNvSpPr/>
            <p:nvPr/>
          </p:nvSpPr>
          <p:spPr>
            <a:xfrm>
              <a:off x="9102871" y="3376492"/>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3"/>
            <p:cNvSpPr/>
            <p:nvPr/>
          </p:nvSpPr>
          <p:spPr>
            <a:xfrm>
              <a:off x="5804935" y="2221300"/>
              <a:ext cx="73151"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3"/>
            <p:cNvSpPr/>
            <p:nvPr/>
          </p:nvSpPr>
          <p:spPr>
            <a:xfrm>
              <a:off x="7626114" y="2704407"/>
              <a:ext cx="224790" cy="12065"/>
            </a:xfrm>
            <a:custGeom>
              <a:rect b="b" l="l" r="r" t="t"/>
              <a:pathLst>
                <a:path extrusionOk="0" h="12064" w="224790">
                  <a:moveTo>
                    <a:pt x="224269" y="0"/>
                  </a:moveTo>
                  <a:lnTo>
                    <a:pt x="0" y="11645"/>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3"/>
            <p:cNvSpPr/>
            <p:nvPr/>
          </p:nvSpPr>
          <p:spPr>
            <a:xfrm>
              <a:off x="7923294" y="2704407"/>
              <a:ext cx="323850" cy="20320"/>
            </a:xfrm>
            <a:custGeom>
              <a:rect b="b" l="l" r="r" t="t"/>
              <a:pathLst>
                <a:path extrusionOk="0" h="20319" w="323850">
                  <a:moveTo>
                    <a:pt x="323646" y="1971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3"/>
            <p:cNvSpPr/>
            <p:nvPr/>
          </p:nvSpPr>
          <p:spPr>
            <a:xfrm>
              <a:off x="8313439" y="2667831"/>
              <a:ext cx="827405" cy="53975"/>
            </a:xfrm>
            <a:custGeom>
              <a:rect b="b" l="l" r="r" t="t"/>
              <a:pathLst>
                <a:path extrusionOk="0" h="53975" w="827404">
                  <a:moveTo>
                    <a:pt x="827125" y="0"/>
                  </a:moveTo>
                  <a:lnTo>
                    <a:pt x="0" y="53543"/>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3"/>
            <p:cNvSpPr/>
            <p:nvPr/>
          </p:nvSpPr>
          <p:spPr>
            <a:xfrm>
              <a:off x="8528323" y="2489524"/>
              <a:ext cx="297180" cy="78740"/>
            </a:xfrm>
            <a:custGeom>
              <a:rect b="b" l="l" r="r" t="t"/>
              <a:pathLst>
                <a:path extrusionOk="0" h="78739" w="297179">
                  <a:moveTo>
                    <a:pt x="297027" y="0"/>
                  </a:moveTo>
                  <a:lnTo>
                    <a:pt x="0" y="78511"/>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3"/>
            <p:cNvSpPr/>
            <p:nvPr/>
          </p:nvSpPr>
          <p:spPr>
            <a:xfrm>
              <a:off x="8310390" y="2747079"/>
              <a:ext cx="680085" cy="113664"/>
            </a:xfrm>
            <a:custGeom>
              <a:rect b="b" l="l" r="r" t="t"/>
              <a:pathLst>
                <a:path extrusionOk="0" h="113664" w="680084">
                  <a:moveTo>
                    <a:pt x="679615" y="113309"/>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3"/>
            <p:cNvSpPr/>
            <p:nvPr/>
          </p:nvSpPr>
          <p:spPr>
            <a:xfrm>
              <a:off x="8520702" y="2766891"/>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3"/>
            <p:cNvSpPr/>
            <p:nvPr/>
          </p:nvSpPr>
          <p:spPr>
            <a:xfrm>
              <a:off x="8310390" y="2747079"/>
              <a:ext cx="402590" cy="320040"/>
            </a:xfrm>
            <a:custGeom>
              <a:rect b="b" l="l" r="r" t="t"/>
              <a:pathLst>
                <a:path extrusionOk="0" h="320039" w="402590">
                  <a:moveTo>
                    <a:pt x="402437" y="320014"/>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3"/>
            <p:cNvSpPr/>
            <p:nvPr/>
          </p:nvSpPr>
          <p:spPr>
            <a:xfrm>
              <a:off x="8759971" y="3111316"/>
              <a:ext cx="381000" cy="265430"/>
            </a:xfrm>
            <a:custGeom>
              <a:rect b="b" l="l" r="r" t="t"/>
              <a:pathLst>
                <a:path extrusionOk="0" h="265429" w="381000">
                  <a:moveTo>
                    <a:pt x="0" y="0"/>
                  </a:moveTo>
                  <a:lnTo>
                    <a:pt x="380834" y="264845"/>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3"/>
            <p:cNvSpPr/>
            <p:nvPr/>
          </p:nvSpPr>
          <p:spPr>
            <a:xfrm>
              <a:off x="9009906" y="3429831"/>
              <a:ext cx="104139" cy="133985"/>
            </a:xfrm>
            <a:custGeom>
              <a:rect b="b" l="l" r="r" t="t"/>
              <a:pathLst>
                <a:path extrusionOk="0" h="133985" w="104140">
                  <a:moveTo>
                    <a:pt x="0" y="133794"/>
                  </a:moveTo>
                  <a:lnTo>
                    <a:pt x="103543"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3"/>
            <p:cNvSpPr/>
            <p:nvPr/>
          </p:nvSpPr>
          <p:spPr>
            <a:xfrm>
              <a:off x="9009906" y="3626428"/>
              <a:ext cx="242570" cy="744220"/>
            </a:xfrm>
            <a:custGeom>
              <a:rect b="b" l="l" r="r" t="t"/>
              <a:pathLst>
                <a:path extrusionOk="0" h="744220" w="242570">
                  <a:moveTo>
                    <a:pt x="242049" y="744131"/>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3"/>
            <p:cNvSpPr/>
            <p:nvPr/>
          </p:nvSpPr>
          <p:spPr>
            <a:xfrm>
              <a:off x="9140971" y="4034860"/>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3"/>
            <p:cNvSpPr/>
            <p:nvPr/>
          </p:nvSpPr>
          <p:spPr>
            <a:xfrm>
              <a:off x="9215647" y="4307655"/>
              <a:ext cx="74675"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3"/>
            <p:cNvSpPr/>
            <p:nvPr/>
          </p:nvSpPr>
          <p:spPr>
            <a:xfrm>
              <a:off x="7804423" y="3018352"/>
              <a:ext cx="1169035" cy="578485"/>
            </a:xfrm>
            <a:custGeom>
              <a:rect b="b" l="l" r="r" t="t"/>
              <a:pathLst>
                <a:path extrusionOk="0" h="578485" w="1169034">
                  <a:moveTo>
                    <a:pt x="1168946" y="577888"/>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3"/>
            <p:cNvSpPr/>
            <p:nvPr/>
          </p:nvSpPr>
          <p:spPr>
            <a:xfrm>
              <a:off x="3279667" y="3577660"/>
              <a:ext cx="511175" cy="132715"/>
            </a:xfrm>
            <a:custGeom>
              <a:rect b="b" l="l" r="r" t="t"/>
              <a:pathLst>
                <a:path extrusionOk="0" h="132714" w="511175">
                  <a:moveTo>
                    <a:pt x="510692" y="132143"/>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3"/>
            <p:cNvSpPr/>
            <p:nvPr/>
          </p:nvSpPr>
          <p:spPr>
            <a:xfrm>
              <a:off x="3864883" y="3723976"/>
              <a:ext cx="328930" cy="139700"/>
            </a:xfrm>
            <a:custGeom>
              <a:rect b="b" l="l" r="r" t="t"/>
              <a:pathLst>
                <a:path extrusionOk="0" h="139700" w="328929">
                  <a:moveTo>
                    <a:pt x="328815" y="139534"/>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3"/>
            <p:cNvSpPr/>
            <p:nvPr/>
          </p:nvSpPr>
          <p:spPr>
            <a:xfrm>
              <a:off x="3272047" y="3873316"/>
              <a:ext cx="132715" cy="237490"/>
            </a:xfrm>
            <a:custGeom>
              <a:rect b="b" l="l" r="r" t="t"/>
              <a:pathLst>
                <a:path extrusionOk="0" h="237489" w="132714">
                  <a:moveTo>
                    <a:pt x="132410" y="237236"/>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3"/>
            <p:cNvSpPr/>
            <p:nvPr/>
          </p:nvSpPr>
          <p:spPr>
            <a:xfrm>
              <a:off x="3456450" y="4155255"/>
              <a:ext cx="737235" cy="185420"/>
            </a:xfrm>
            <a:custGeom>
              <a:rect b="b" l="l" r="r" t="t"/>
              <a:pathLst>
                <a:path extrusionOk="0" h="185420" w="737234">
                  <a:moveTo>
                    <a:pt x="737108" y="184988"/>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3"/>
            <p:cNvSpPr/>
            <p:nvPr/>
          </p:nvSpPr>
          <p:spPr>
            <a:xfrm>
              <a:off x="2979438" y="4155255"/>
              <a:ext cx="425450" cy="262255"/>
            </a:xfrm>
            <a:custGeom>
              <a:rect b="b" l="l" r="r" t="t"/>
              <a:pathLst>
                <a:path extrusionOk="0" h="262254" w="425450">
                  <a:moveTo>
                    <a:pt x="425043" y="0"/>
                  </a:moveTo>
                  <a:lnTo>
                    <a:pt x="0" y="262255"/>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3"/>
            <p:cNvSpPr/>
            <p:nvPr/>
          </p:nvSpPr>
          <p:spPr>
            <a:xfrm>
              <a:off x="2979438" y="4417384"/>
              <a:ext cx="641985" cy="195580"/>
            </a:xfrm>
            <a:custGeom>
              <a:rect b="b" l="l" r="r" t="t"/>
              <a:pathLst>
                <a:path extrusionOk="0" h="195579" w="641985">
                  <a:moveTo>
                    <a:pt x="641807" y="194957"/>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3"/>
            <p:cNvSpPr/>
            <p:nvPr/>
          </p:nvSpPr>
          <p:spPr>
            <a:xfrm>
              <a:off x="3535698" y="4665796"/>
              <a:ext cx="112395" cy="267335"/>
            </a:xfrm>
            <a:custGeom>
              <a:rect b="b" l="l" r="r" t="t"/>
              <a:pathLst>
                <a:path extrusionOk="0" h="267335" w="112395">
                  <a:moveTo>
                    <a:pt x="0" y="267284"/>
                  </a:moveTo>
                  <a:lnTo>
                    <a:pt x="111861"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3"/>
            <p:cNvSpPr/>
            <p:nvPr/>
          </p:nvSpPr>
          <p:spPr>
            <a:xfrm>
              <a:off x="3672859" y="4392999"/>
              <a:ext cx="520700" cy="219710"/>
            </a:xfrm>
            <a:custGeom>
              <a:rect b="b" l="l" r="r" t="t"/>
              <a:pathLst>
                <a:path extrusionOk="0" h="219710" w="520700">
                  <a:moveTo>
                    <a:pt x="0" y="219328"/>
                  </a:moveTo>
                  <a:lnTo>
                    <a:pt x="520344"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3"/>
            <p:cNvSpPr/>
            <p:nvPr/>
          </p:nvSpPr>
          <p:spPr>
            <a:xfrm>
              <a:off x="4823478" y="2385891"/>
              <a:ext cx="196215" cy="172720"/>
            </a:xfrm>
            <a:custGeom>
              <a:rect b="b" l="l" r="r" t="t"/>
              <a:pathLst>
                <a:path extrusionOk="0" h="172719" w="196215">
                  <a:moveTo>
                    <a:pt x="0" y="172237"/>
                  </a:moveTo>
                  <a:lnTo>
                    <a:pt x="196215"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3"/>
            <p:cNvSpPr/>
            <p:nvPr/>
          </p:nvSpPr>
          <p:spPr>
            <a:xfrm>
              <a:off x="5073414" y="2247207"/>
              <a:ext cx="317500" cy="95885"/>
            </a:xfrm>
            <a:custGeom>
              <a:rect b="b" l="l" r="r" t="t"/>
              <a:pathLst>
                <a:path extrusionOk="0" h="95885" w="317500">
                  <a:moveTo>
                    <a:pt x="0" y="95351"/>
                  </a:moveTo>
                  <a:lnTo>
                    <a:pt x="317461"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3"/>
            <p:cNvSpPr/>
            <p:nvPr/>
          </p:nvSpPr>
          <p:spPr>
            <a:xfrm>
              <a:off x="5073414" y="2052135"/>
              <a:ext cx="427355" cy="290195"/>
            </a:xfrm>
            <a:custGeom>
              <a:rect b="b" l="l" r="r" t="t"/>
              <a:pathLst>
                <a:path extrusionOk="0" h="290194" w="427354">
                  <a:moveTo>
                    <a:pt x="0" y="289674"/>
                  </a:moveTo>
                  <a:lnTo>
                    <a:pt x="427291"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3"/>
            <p:cNvSpPr/>
            <p:nvPr/>
          </p:nvSpPr>
          <p:spPr>
            <a:xfrm>
              <a:off x="5426983" y="2052135"/>
              <a:ext cx="73025" cy="163195"/>
            </a:xfrm>
            <a:custGeom>
              <a:rect b="b" l="l" r="r" t="t"/>
              <a:pathLst>
                <a:path extrusionOk="0" h="163194" w="73025">
                  <a:moveTo>
                    <a:pt x="0" y="162915"/>
                  </a:moveTo>
                  <a:lnTo>
                    <a:pt x="72669"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3"/>
            <p:cNvSpPr/>
            <p:nvPr/>
          </p:nvSpPr>
          <p:spPr>
            <a:xfrm>
              <a:off x="5454414" y="2020131"/>
              <a:ext cx="288925" cy="203835"/>
            </a:xfrm>
            <a:custGeom>
              <a:rect b="b" l="l" r="r" t="t"/>
              <a:pathLst>
                <a:path extrusionOk="0" h="203835" w="288925">
                  <a:moveTo>
                    <a:pt x="0" y="203504"/>
                  </a:moveTo>
                  <a:lnTo>
                    <a:pt x="288658"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3"/>
            <p:cNvSpPr/>
            <p:nvPr/>
          </p:nvSpPr>
          <p:spPr>
            <a:xfrm>
              <a:off x="5426983" y="2277687"/>
              <a:ext cx="273050" cy="267335"/>
            </a:xfrm>
            <a:custGeom>
              <a:rect b="b" l="l" r="r" t="t"/>
              <a:pathLst>
                <a:path extrusionOk="0" h="267335" w="273050">
                  <a:moveTo>
                    <a:pt x="0" y="0"/>
                  </a:moveTo>
                  <a:lnTo>
                    <a:pt x="272605" y="267195"/>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3"/>
            <p:cNvSpPr/>
            <p:nvPr/>
          </p:nvSpPr>
          <p:spPr>
            <a:xfrm>
              <a:off x="5561094" y="2408752"/>
              <a:ext cx="74676"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3"/>
            <p:cNvSpPr/>
            <p:nvPr/>
          </p:nvSpPr>
          <p:spPr>
            <a:xfrm>
              <a:off x="4823478" y="2602300"/>
              <a:ext cx="896619" cy="974725"/>
            </a:xfrm>
            <a:custGeom>
              <a:rect b="b" l="l" r="r" t="t"/>
              <a:pathLst>
                <a:path extrusionOk="0" h="974725" w="896620">
                  <a:moveTo>
                    <a:pt x="0" y="0"/>
                  </a:moveTo>
                  <a:lnTo>
                    <a:pt x="896289" y="974331"/>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3"/>
            <p:cNvSpPr/>
            <p:nvPr/>
          </p:nvSpPr>
          <p:spPr>
            <a:xfrm>
              <a:off x="5207526" y="3003111"/>
              <a:ext cx="73151"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3"/>
            <p:cNvSpPr/>
            <p:nvPr/>
          </p:nvSpPr>
          <p:spPr>
            <a:xfrm>
              <a:off x="5460511" y="3306387"/>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3"/>
            <p:cNvSpPr/>
            <p:nvPr/>
          </p:nvSpPr>
          <p:spPr>
            <a:xfrm>
              <a:off x="5747023" y="3282004"/>
              <a:ext cx="234315" cy="304800"/>
            </a:xfrm>
            <a:custGeom>
              <a:rect b="b" l="l" r="r" t="t"/>
              <a:pathLst>
                <a:path extrusionOk="0" h="304800" w="234315">
                  <a:moveTo>
                    <a:pt x="0" y="304419"/>
                  </a:moveTo>
                  <a:lnTo>
                    <a:pt x="233730"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3"/>
            <p:cNvSpPr/>
            <p:nvPr/>
          </p:nvSpPr>
          <p:spPr>
            <a:xfrm>
              <a:off x="5199906" y="1962219"/>
              <a:ext cx="73151"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3"/>
            <p:cNvSpPr/>
            <p:nvPr/>
          </p:nvSpPr>
          <p:spPr>
            <a:xfrm>
              <a:off x="5207526" y="2026228"/>
              <a:ext cx="29845" cy="1009650"/>
            </a:xfrm>
            <a:custGeom>
              <a:rect b="b" l="l" r="r" t="t"/>
              <a:pathLst>
                <a:path extrusionOk="0" h="1009650" w="29845">
                  <a:moveTo>
                    <a:pt x="0" y="1009434"/>
                  </a:moveTo>
                  <a:lnTo>
                    <a:pt x="29705"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3"/>
            <p:cNvSpPr/>
            <p:nvPr/>
          </p:nvSpPr>
          <p:spPr>
            <a:xfrm>
              <a:off x="5184666" y="2541340"/>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3"/>
            <p:cNvSpPr/>
            <p:nvPr/>
          </p:nvSpPr>
          <p:spPr>
            <a:xfrm>
              <a:off x="5553475" y="1857063"/>
              <a:ext cx="366395" cy="151765"/>
            </a:xfrm>
            <a:custGeom>
              <a:rect b="b" l="l" r="r" t="t"/>
              <a:pathLst>
                <a:path extrusionOk="0" h="151764" w="366395">
                  <a:moveTo>
                    <a:pt x="0" y="151460"/>
                  </a:moveTo>
                  <a:lnTo>
                    <a:pt x="365848"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3"/>
            <p:cNvSpPr/>
            <p:nvPr/>
          </p:nvSpPr>
          <p:spPr>
            <a:xfrm>
              <a:off x="5795790" y="1745812"/>
              <a:ext cx="338455" cy="230504"/>
            </a:xfrm>
            <a:custGeom>
              <a:rect b="b" l="l" r="r" t="t"/>
              <a:pathLst>
                <a:path extrusionOk="0" h="230505" w="338454">
                  <a:moveTo>
                    <a:pt x="0" y="229920"/>
                  </a:moveTo>
                  <a:lnTo>
                    <a:pt x="338315"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3"/>
            <p:cNvSpPr/>
            <p:nvPr/>
          </p:nvSpPr>
          <p:spPr>
            <a:xfrm>
              <a:off x="5955811" y="1693996"/>
              <a:ext cx="37465" cy="130810"/>
            </a:xfrm>
            <a:custGeom>
              <a:rect b="b" l="l" r="r" t="t"/>
              <a:pathLst>
                <a:path extrusionOk="0" h="130810" w="37465">
                  <a:moveTo>
                    <a:pt x="37160" y="0"/>
                  </a:moveTo>
                  <a:lnTo>
                    <a:pt x="0" y="130784"/>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3"/>
            <p:cNvSpPr/>
            <p:nvPr/>
          </p:nvSpPr>
          <p:spPr>
            <a:xfrm>
              <a:off x="5788171" y="1576647"/>
              <a:ext cx="73151"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3"/>
            <p:cNvSpPr/>
            <p:nvPr/>
          </p:nvSpPr>
          <p:spPr>
            <a:xfrm>
              <a:off x="5824747" y="1639131"/>
              <a:ext cx="417830" cy="604520"/>
            </a:xfrm>
            <a:custGeom>
              <a:rect b="b" l="l" r="r" t="t"/>
              <a:pathLst>
                <a:path extrusionOk="0" h="604519" w="417829">
                  <a:moveTo>
                    <a:pt x="0" y="0"/>
                  </a:moveTo>
                  <a:lnTo>
                    <a:pt x="417703" y="60405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3"/>
            <p:cNvSpPr/>
            <p:nvPr/>
          </p:nvSpPr>
          <p:spPr>
            <a:xfrm>
              <a:off x="5919235" y="1825059"/>
              <a:ext cx="73151"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3"/>
            <p:cNvSpPr/>
            <p:nvPr/>
          </p:nvSpPr>
          <p:spPr>
            <a:xfrm>
              <a:off x="5216671" y="1517212"/>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3"/>
            <p:cNvSpPr/>
            <p:nvPr/>
          </p:nvSpPr>
          <p:spPr>
            <a:xfrm>
              <a:off x="4760994" y="1014291"/>
              <a:ext cx="74676"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3"/>
            <p:cNvSpPr/>
            <p:nvPr/>
          </p:nvSpPr>
          <p:spPr>
            <a:xfrm>
              <a:off x="4250454" y="1099635"/>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3"/>
            <p:cNvSpPr/>
            <p:nvPr/>
          </p:nvSpPr>
          <p:spPr>
            <a:xfrm>
              <a:off x="4908823" y="1501972"/>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3"/>
            <p:cNvSpPr/>
            <p:nvPr/>
          </p:nvSpPr>
          <p:spPr>
            <a:xfrm>
              <a:off x="4989594" y="773499"/>
              <a:ext cx="74676"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3"/>
            <p:cNvSpPr/>
            <p:nvPr/>
          </p:nvSpPr>
          <p:spPr>
            <a:xfrm>
              <a:off x="5279154" y="1570552"/>
              <a:ext cx="452120" cy="427990"/>
            </a:xfrm>
            <a:custGeom>
              <a:rect b="b" l="l" r="r" t="t"/>
              <a:pathLst>
                <a:path extrusionOk="0" h="427989" w="452120">
                  <a:moveTo>
                    <a:pt x="0" y="0"/>
                  </a:moveTo>
                  <a:lnTo>
                    <a:pt x="452056" y="427672"/>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3"/>
            <p:cNvSpPr/>
            <p:nvPr/>
          </p:nvSpPr>
          <p:spPr>
            <a:xfrm>
              <a:off x="5541283" y="1825059"/>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3"/>
            <p:cNvSpPr/>
            <p:nvPr/>
          </p:nvSpPr>
          <p:spPr>
            <a:xfrm>
              <a:off x="4823478" y="1067632"/>
              <a:ext cx="403225" cy="459105"/>
            </a:xfrm>
            <a:custGeom>
              <a:rect b="b" l="l" r="r" t="t"/>
              <a:pathLst>
                <a:path extrusionOk="0" h="459105" w="403225">
                  <a:moveTo>
                    <a:pt x="0" y="0"/>
                  </a:moveTo>
                  <a:lnTo>
                    <a:pt x="402831" y="45880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3"/>
            <p:cNvSpPr/>
            <p:nvPr/>
          </p:nvSpPr>
          <p:spPr>
            <a:xfrm>
              <a:off x="4722894" y="1294707"/>
              <a:ext cx="74676"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3"/>
            <p:cNvSpPr/>
            <p:nvPr/>
          </p:nvSpPr>
          <p:spPr>
            <a:xfrm>
              <a:off x="4945399" y="837507"/>
              <a:ext cx="80645" cy="665480"/>
            </a:xfrm>
            <a:custGeom>
              <a:rect b="b" l="l" r="r" t="t"/>
              <a:pathLst>
                <a:path extrusionOk="0" h="665480" w="80645">
                  <a:moveTo>
                    <a:pt x="80314" y="0"/>
                  </a:moveTo>
                  <a:lnTo>
                    <a:pt x="0" y="665187"/>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3"/>
            <p:cNvSpPr/>
            <p:nvPr/>
          </p:nvSpPr>
          <p:spPr>
            <a:xfrm>
              <a:off x="4983499" y="982288"/>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3"/>
            <p:cNvSpPr/>
            <p:nvPr/>
          </p:nvSpPr>
          <p:spPr>
            <a:xfrm>
              <a:off x="4872247" y="470224"/>
              <a:ext cx="154940" cy="303530"/>
            </a:xfrm>
            <a:custGeom>
              <a:rect b="b" l="l" r="r" t="t"/>
              <a:pathLst>
                <a:path extrusionOk="0" h="303530" w="154940">
                  <a:moveTo>
                    <a:pt x="0" y="0"/>
                  </a:moveTo>
                  <a:lnTo>
                    <a:pt x="154635" y="303479"/>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3"/>
            <p:cNvSpPr/>
            <p:nvPr/>
          </p:nvSpPr>
          <p:spPr>
            <a:xfrm>
              <a:off x="4939302" y="1236796"/>
              <a:ext cx="74675"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3"/>
            <p:cNvSpPr/>
            <p:nvPr/>
          </p:nvSpPr>
          <p:spPr>
            <a:xfrm>
              <a:off x="4760994" y="1076776"/>
              <a:ext cx="37465" cy="217170"/>
            </a:xfrm>
            <a:custGeom>
              <a:rect b="b" l="l" r="r" t="t"/>
              <a:pathLst>
                <a:path extrusionOk="0" h="217169" w="37465">
                  <a:moveTo>
                    <a:pt x="37160" y="0"/>
                  </a:moveTo>
                  <a:lnTo>
                    <a:pt x="0" y="217043"/>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3"/>
            <p:cNvSpPr/>
            <p:nvPr/>
          </p:nvSpPr>
          <p:spPr>
            <a:xfrm>
              <a:off x="4786902" y="1348047"/>
              <a:ext cx="429259" cy="201295"/>
            </a:xfrm>
            <a:custGeom>
              <a:rect b="b" l="l" r="r" t="t"/>
              <a:pathLst>
                <a:path extrusionOk="0" h="201294" w="429259">
                  <a:moveTo>
                    <a:pt x="0" y="0"/>
                  </a:moveTo>
                  <a:lnTo>
                    <a:pt x="429107" y="201168"/>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3"/>
            <p:cNvSpPr/>
            <p:nvPr/>
          </p:nvSpPr>
          <p:spPr>
            <a:xfrm>
              <a:off x="6740671" y="407739"/>
              <a:ext cx="73151" cy="153924"/>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3"/>
            <p:cNvSpPr/>
            <p:nvPr/>
          </p:nvSpPr>
          <p:spPr>
            <a:xfrm>
              <a:off x="7353318" y="218764"/>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3"/>
            <p:cNvSpPr/>
            <p:nvPr/>
          </p:nvSpPr>
          <p:spPr>
            <a:xfrm>
              <a:off x="7463047" y="122752"/>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3"/>
            <p:cNvSpPr/>
            <p:nvPr/>
          </p:nvSpPr>
          <p:spPr>
            <a:xfrm>
              <a:off x="8538990" y="78556"/>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3"/>
            <p:cNvSpPr/>
            <p:nvPr/>
          </p:nvSpPr>
          <p:spPr>
            <a:xfrm>
              <a:off x="9115063" y="104464"/>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3"/>
            <p:cNvSpPr/>
            <p:nvPr/>
          </p:nvSpPr>
          <p:spPr>
            <a:xfrm>
              <a:off x="8988571" y="378783"/>
              <a:ext cx="83819" cy="149351"/>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3"/>
            <p:cNvSpPr/>
            <p:nvPr/>
          </p:nvSpPr>
          <p:spPr>
            <a:xfrm>
              <a:off x="9040387" y="659199"/>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3"/>
            <p:cNvSpPr/>
            <p:nvPr/>
          </p:nvSpPr>
          <p:spPr>
            <a:xfrm>
              <a:off x="8461266" y="919804"/>
              <a:ext cx="73151"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3"/>
            <p:cNvSpPr/>
            <p:nvPr/>
          </p:nvSpPr>
          <p:spPr>
            <a:xfrm>
              <a:off x="4675651" y="3626428"/>
              <a:ext cx="111125" cy="908050"/>
            </a:xfrm>
            <a:custGeom>
              <a:rect b="b" l="l" r="r" t="t"/>
              <a:pathLst>
                <a:path extrusionOk="0" h="908050" w="111125">
                  <a:moveTo>
                    <a:pt x="110858" y="907910"/>
                  </a:moveTo>
                  <a:lnTo>
                    <a:pt x="0"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3"/>
            <p:cNvSpPr/>
            <p:nvPr/>
          </p:nvSpPr>
          <p:spPr>
            <a:xfrm>
              <a:off x="4779283" y="3278955"/>
              <a:ext cx="482600" cy="1254125"/>
            </a:xfrm>
            <a:custGeom>
              <a:rect b="b" l="l" r="r" t="t"/>
              <a:pathLst>
                <a:path extrusionOk="0" h="1254125" w="482600">
                  <a:moveTo>
                    <a:pt x="0" y="1254023"/>
                  </a:moveTo>
                  <a:lnTo>
                    <a:pt x="482104"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3"/>
            <p:cNvSpPr/>
            <p:nvPr/>
          </p:nvSpPr>
          <p:spPr>
            <a:xfrm>
              <a:off x="8014735" y="803979"/>
              <a:ext cx="40640" cy="495300"/>
            </a:xfrm>
            <a:custGeom>
              <a:rect b="b" l="l" r="r" t="t"/>
              <a:pathLst>
                <a:path extrusionOk="0" h="495300" w="40640">
                  <a:moveTo>
                    <a:pt x="0" y="0"/>
                  </a:moveTo>
                  <a:lnTo>
                    <a:pt x="40462" y="494906"/>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3"/>
            <p:cNvSpPr/>
            <p:nvPr/>
          </p:nvSpPr>
          <p:spPr>
            <a:xfrm>
              <a:off x="7626114" y="1005148"/>
              <a:ext cx="392430" cy="320675"/>
            </a:xfrm>
            <a:custGeom>
              <a:rect b="b" l="l" r="r" t="t"/>
              <a:pathLst>
                <a:path extrusionOk="0" h="320675" w="392429">
                  <a:moveTo>
                    <a:pt x="0" y="0"/>
                  </a:moveTo>
                  <a:lnTo>
                    <a:pt x="392150" y="320408"/>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3"/>
            <p:cNvSpPr/>
            <p:nvPr/>
          </p:nvSpPr>
          <p:spPr>
            <a:xfrm>
              <a:off x="7775466" y="1127068"/>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3"/>
            <p:cNvSpPr/>
            <p:nvPr/>
          </p:nvSpPr>
          <p:spPr>
            <a:xfrm>
              <a:off x="8217426" y="867988"/>
              <a:ext cx="0" cy="387350"/>
            </a:xfrm>
            <a:custGeom>
              <a:rect b="b" l="l" r="r" t="t"/>
              <a:pathLst>
                <a:path extrusionOk="0" h="387350" w="120000">
                  <a:moveTo>
                    <a:pt x="0" y="0"/>
                  </a:moveTo>
                  <a:lnTo>
                    <a:pt x="0" y="386727"/>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3"/>
            <p:cNvSpPr/>
            <p:nvPr/>
          </p:nvSpPr>
          <p:spPr>
            <a:xfrm>
              <a:off x="8179326" y="1014291"/>
              <a:ext cx="73151"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3"/>
            <p:cNvSpPr/>
            <p:nvPr/>
          </p:nvSpPr>
          <p:spPr>
            <a:xfrm>
              <a:off x="8243335" y="858843"/>
              <a:ext cx="227965" cy="71120"/>
            </a:xfrm>
            <a:custGeom>
              <a:rect b="b" l="l" r="r" t="t"/>
              <a:pathLst>
                <a:path extrusionOk="0" h="71119" w="227965">
                  <a:moveTo>
                    <a:pt x="0" y="0"/>
                  </a:moveTo>
                  <a:lnTo>
                    <a:pt x="227672" y="70891"/>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3"/>
            <p:cNvSpPr/>
            <p:nvPr/>
          </p:nvSpPr>
          <p:spPr>
            <a:xfrm>
              <a:off x="8523751" y="974668"/>
              <a:ext cx="480695" cy="227329"/>
            </a:xfrm>
            <a:custGeom>
              <a:rect b="b" l="l" r="r" t="t"/>
              <a:pathLst>
                <a:path extrusionOk="0" h="227330" w="480695">
                  <a:moveTo>
                    <a:pt x="0" y="0"/>
                  </a:moveTo>
                  <a:lnTo>
                    <a:pt x="480110" y="227037"/>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3"/>
            <p:cNvSpPr/>
            <p:nvPr/>
          </p:nvSpPr>
          <p:spPr>
            <a:xfrm>
              <a:off x="8243335" y="858843"/>
              <a:ext cx="581660" cy="721360"/>
            </a:xfrm>
            <a:custGeom>
              <a:rect b="b" l="l" r="r" t="t"/>
              <a:pathLst>
                <a:path extrusionOk="0" h="721360" w="581659">
                  <a:moveTo>
                    <a:pt x="0" y="0"/>
                  </a:moveTo>
                  <a:lnTo>
                    <a:pt x="581152" y="720788"/>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3"/>
            <p:cNvSpPr/>
            <p:nvPr/>
          </p:nvSpPr>
          <p:spPr>
            <a:xfrm>
              <a:off x="8654814" y="1402912"/>
              <a:ext cx="74675"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3"/>
            <p:cNvSpPr/>
            <p:nvPr/>
          </p:nvSpPr>
          <p:spPr>
            <a:xfrm>
              <a:off x="8709678" y="1046296"/>
              <a:ext cx="73151" cy="6248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3"/>
            <p:cNvSpPr/>
            <p:nvPr/>
          </p:nvSpPr>
          <p:spPr>
            <a:xfrm>
              <a:off x="8612142" y="439743"/>
              <a:ext cx="438150" cy="229235"/>
            </a:xfrm>
            <a:custGeom>
              <a:rect b="b" l="l" r="r" t="t"/>
              <a:pathLst>
                <a:path extrusionOk="0" h="229234" w="438150">
                  <a:moveTo>
                    <a:pt x="0" y="0"/>
                  </a:moveTo>
                  <a:lnTo>
                    <a:pt x="437730" y="228955"/>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3"/>
            <p:cNvSpPr/>
            <p:nvPr/>
          </p:nvSpPr>
          <p:spPr>
            <a:xfrm>
              <a:off x="8743206" y="488512"/>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3"/>
            <p:cNvSpPr/>
            <p:nvPr/>
          </p:nvSpPr>
          <p:spPr>
            <a:xfrm>
              <a:off x="8595378" y="409264"/>
              <a:ext cx="403225" cy="87630"/>
            </a:xfrm>
            <a:custGeom>
              <a:rect b="b" l="l" r="r" t="t"/>
              <a:pathLst>
                <a:path extrusionOk="0" h="87630" w="403225">
                  <a:moveTo>
                    <a:pt x="0" y="0"/>
                  </a:moveTo>
                  <a:lnTo>
                    <a:pt x="402628" y="87464"/>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3"/>
            <p:cNvSpPr/>
            <p:nvPr/>
          </p:nvSpPr>
          <p:spPr>
            <a:xfrm>
              <a:off x="8595378" y="407739"/>
              <a:ext cx="393065" cy="1905"/>
            </a:xfrm>
            <a:custGeom>
              <a:rect b="b" l="l" r="r" t="t"/>
              <a:pathLst>
                <a:path extrusionOk="0" h="1904" w="393065">
                  <a:moveTo>
                    <a:pt x="0" y="0"/>
                  </a:moveTo>
                  <a:lnTo>
                    <a:pt x="392518" y="1638"/>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3"/>
            <p:cNvSpPr/>
            <p:nvPr/>
          </p:nvSpPr>
          <p:spPr>
            <a:xfrm>
              <a:off x="8598426" y="136468"/>
              <a:ext cx="591820" cy="272415"/>
            </a:xfrm>
            <a:custGeom>
              <a:rect b="b" l="l" r="r" t="t"/>
              <a:pathLst>
                <a:path extrusionOk="0" h="272415" w="591820">
                  <a:moveTo>
                    <a:pt x="0" y="271907"/>
                  </a:moveTo>
                  <a:lnTo>
                    <a:pt x="591794"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3"/>
            <p:cNvSpPr/>
            <p:nvPr/>
          </p:nvSpPr>
          <p:spPr>
            <a:xfrm>
              <a:off x="8948947" y="218764"/>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3"/>
            <p:cNvSpPr/>
            <p:nvPr/>
          </p:nvSpPr>
          <p:spPr>
            <a:xfrm>
              <a:off x="7722126" y="1302328"/>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3"/>
            <p:cNvSpPr/>
            <p:nvPr/>
          </p:nvSpPr>
          <p:spPr>
            <a:xfrm>
              <a:off x="7850142" y="1390719"/>
              <a:ext cx="73151"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3"/>
            <p:cNvSpPr/>
            <p:nvPr/>
          </p:nvSpPr>
          <p:spPr>
            <a:xfrm>
              <a:off x="7725175" y="1390719"/>
              <a:ext cx="74675" cy="640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3"/>
            <p:cNvSpPr/>
            <p:nvPr/>
          </p:nvSpPr>
          <p:spPr>
            <a:xfrm>
              <a:off x="8520702" y="1223079"/>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3"/>
            <p:cNvSpPr/>
            <p:nvPr/>
          </p:nvSpPr>
          <p:spPr>
            <a:xfrm>
              <a:off x="8676151" y="860368"/>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3"/>
            <p:cNvSpPr/>
            <p:nvPr/>
          </p:nvSpPr>
          <p:spPr>
            <a:xfrm>
              <a:off x="8243335" y="858843"/>
              <a:ext cx="433070" cy="33655"/>
            </a:xfrm>
            <a:custGeom>
              <a:rect b="b" l="l" r="r" t="t"/>
              <a:pathLst>
                <a:path extrusionOk="0" h="33655" w="433070">
                  <a:moveTo>
                    <a:pt x="0" y="0"/>
                  </a:moveTo>
                  <a:lnTo>
                    <a:pt x="432511" y="33426"/>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3"/>
            <p:cNvSpPr/>
            <p:nvPr/>
          </p:nvSpPr>
          <p:spPr>
            <a:xfrm>
              <a:off x="8156466" y="4219263"/>
              <a:ext cx="128270" cy="111760"/>
            </a:xfrm>
            <a:custGeom>
              <a:rect b="b" l="l" r="r" t="t"/>
              <a:pathLst>
                <a:path extrusionOk="0" h="111760" w="128270">
                  <a:moveTo>
                    <a:pt x="127685" y="0"/>
                  </a:moveTo>
                  <a:lnTo>
                    <a:pt x="0" y="111175"/>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3"/>
            <p:cNvSpPr/>
            <p:nvPr/>
          </p:nvSpPr>
          <p:spPr>
            <a:xfrm>
              <a:off x="7075951" y="3595948"/>
              <a:ext cx="1054735" cy="743585"/>
            </a:xfrm>
            <a:custGeom>
              <a:rect b="b" l="l" r="r" t="t"/>
              <a:pathLst>
                <a:path extrusionOk="0" h="743585" w="1054734">
                  <a:moveTo>
                    <a:pt x="1054544" y="743394"/>
                  </a:moveTo>
                  <a:lnTo>
                    <a:pt x="0" y="0"/>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3"/>
            <p:cNvSpPr/>
            <p:nvPr/>
          </p:nvSpPr>
          <p:spPr>
            <a:xfrm>
              <a:off x="7496575" y="3870267"/>
              <a:ext cx="73151" cy="6400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3"/>
            <p:cNvSpPr/>
            <p:nvPr/>
          </p:nvSpPr>
          <p:spPr>
            <a:xfrm>
              <a:off x="7147578" y="3659955"/>
              <a:ext cx="74675" cy="64007"/>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3"/>
            <p:cNvSpPr/>
            <p:nvPr/>
          </p:nvSpPr>
          <p:spPr>
            <a:xfrm>
              <a:off x="8825502" y="1642179"/>
              <a:ext cx="37465" cy="491490"/>
            </a:xfrm>
            <a:custGeom>
              <a:rect b="b" l="l" r="r" t="t"/>
              <a:pathLst>
                <a:path extrusionOk="0" h="491489" w="37465">
                  <a:moveTo>
                    <a:pt x="0" y="0"/>
                  </a:moveTo>
                  <a:lnTo>
                    <a:pt x="37160" y="491413"/>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3"/>
            <p:cNvSpPr/>
            <p:nvPr/>
          </p:nvSpPr>
          <p:spPr>
            <a:xfrm>
              <a:off x="8511559" y="1825059"/>
              <a:ext cx="0" cy="727075"/>
            </a:xfrm>
            <a:custGeom>
              <a:rect b="b" l="l" r="r" t="t"/>
              <a:pathLst>
                <a:path extrusionOk="0" h="727075" w="120000">
                  <a:moveTo>
                    <a:pt x="0" y="0"/>
                  </a:moveTo>
                  <a:lnTo>
                    <a:pt x="0" y="726973"/>
                  </a:lnTo>
                </a:path>
              </a:pathLst>
            </a:custGeom>
            <a:noFill/>
            <a:ln cap="flat" cmpd="sng" w="9525">
              <a:solidFill>
                <a:srgbClr val="ED7D3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3"/>
            <p:cNvSpPr/>
            <p:nvPr/>
          </p:nvSpPr>
          <p:spPr>
            <a:xfrm>
              <a:off x="8497842" y="2199963"/>
              <a:ext cx="74675" cy="6248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5" name="Google Shape;315;p3"/>
          <p:cNvSpPr txBox="1"/>
          <p:nvPr/>
        </p:nvSpPr>
        <p:spPr>
          <a:xfrm>
            <a:off x="387472" y="2280847"/>
            <a:ext cx="3554154" cy="593014"/>
          </a:xfrm>
          <a:prstGeom prst="rect">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uk-UA" sz="1400">
                <a:solidFill>
                  <a:srgbClr val="193888"/>
                </a:solidFill>
                <a:latin typeface="Calibri"/>
                <a:ea typeface="Calibri"/>
                <a:cs typeface="Calibri"/>
                <a:sym typeface="Calibri"/>
              </a:rPr>
              <a:t>Країни ЄС покриває мережа мультимодальних коридорів та терміналів</a:t>
            </a:r>
            <a:endParaRPr b="1" sz="1400">
              <a:solidFill>
                <a:srgbClr val="193888"/>
              </a:solidFill>
              <a:latin typeface="Calibri"/>
              <a:ea typeface="Calibri"/>
              <a:cs typeface="Calibri"/>
              <a:sym typeface="Calibri"/>
            </a:endParaRPr>
          </a:p>
        </p:txBody>
      </p:sp>
      <p:pic>
        <p:nvPicPr>
          <p:cNvPr id="316" name="Google Shape;316;p3"/>
          <p:cNvPicPr preferRelativeResize="0"/>
          <p:nvPr/>
        </p:nvPicPr>
        <p:blipFill rotWithShape="1">
          <a:blip r:embed="rId17">
            <a:alphaModFix/>
          </a:blip>
          <a:srcRect b="0" l="0" r="0" t="0"/>
          <a:stretch/>
        </p:blipFill>
        <p:spPr>
          <a:xfrm>
            <a:off x="6605654" y="2988762"/>
            <a:ext cx="5304406" cy="3231458"/>
          </a:xfrm>
          <a:prstGeom prst="rect">
            <a:avLst/>
          </a:prstGeom>
          <a:noFill/>
          <a:ln>
            <a:noFill/>
          </a:ln>
        </p:spPr>
      </p:pic>
      <p:sp>
        <p:nvSpPr>
          <p:cNvPr id="317" name="Google Shape;317;p3"/>
          <p:cNvSpPr txBox="1"/>
          <p:nvPr/>
        </p:nvSpPr>
        <p:spPr>
          <a:xfrm>
            <a:off x="7458832" y="2280847"/>
            <a:ext cx="4451228" cy="593014"/>
          </a:xfrm>
          <a:prstGeom prst="rect">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uk-UA" sz="1400">
                <a:solidFill>
                  <a:srgbClr val="193888"/>
                </a:solidFill>
                <a:latin typeface="Calibri"/>
                <a:ea typeface="Calibri"/>
                <a:cs typeface="Calibri"/>
                <a:sym typeface="Calibri"/>
              </a:rPr>
              <a:t>По УЗ основні потоки вантажів ідуть на/з порти Чорного моря, мультимодальні перевезення відсутні </a:t>
            </a:r>
            <a:endParaRPr b="1" sz="1400">
              <a:solidFill>
                <a:srgbClr val="193888"/>
              </a:solidFill>
              <a:latin typeface="Calibri"/>
              <a:ea typeface="Calibri"/>
              <a:cs typeface="Calibri"/>
              <a:sym typeface="Calibri"/>
            </a:endParaRPr>
          </a:p>
        </p:txBody>
      </p:sp>
      <p:sp>
        <p:nvSpPr>
          <p:cNvPr id="318" name="Google Shape;318;p3"/>
          <p:cNvSpPr txBox="1"/>
          <p:nvPr/>
        </p:nvSpPr>
        <p:spPr>
          <a:xfrm rot="-5400000">
            <a:off x="4292457" y="4117113"/>
            <a:ext cx="2963976" cy="543739"/>
          </a:xfrm>
          <a:prstGeom prst="rect">
            <a:avLst/>
          </a:prstGeom>
          <a:solidFill>
            <a:schemeClr val="accent5"/>
          </a:solidFill>
          <a:ln>
            <a:noFill/>
          </a:ln>
        </p:spPr>
        <p:txBody>
          <a:bodyPr anchorCtr="0" anchor="ctr" bIns="25400" lIns="25400" spcFirstLastPara="1" rIns="25400" wrap="square" tIns="25400">
            <a:spAutoFit/>
          </a:bodyPr>
          <a:lstStyle/>
          <a:p>
            <a:pPr indent="0" lvl="0" marL="0" marR="0" rtl="0" algn="ctr">
              <a:spcBef>
                <a:spcPts val="0"/>
              </a:spcBef>
              <a:spcAft>
                <a:spcPts val="0"/>
              </a:spcAft>
              <a:buNone/>
            </a:pPr>
            <a:r>
              <a:rPr b="0" lang="uk-UA" sz="1600">
                <a:solidFill>
                  <a:srgbClr val="FFFFFF"/>
                </a:solidFill>
                <a:latin typeface="Calibri"/>
                <a:ea typeface="Calibri"/>
                <a:cs typeface="Calibri"/>
                <a:sym typeface="Calibri"/>
              </a:rPr>
              <a:t>Між УЗ та ЄС мультимодальне сполучення майже відсутнє</a:t>
            </a:r>
            <a:endParaRPr b="0" sz="1600">
              <a:solidFill>
                <a:srgbClr val="FFFFFF"/>
              </a:solidFill>
              <a:latin typeface="Calibri"/>
              <a:ea typeface="Calibri"/>
              <a:cs typeface="Calibri"/>
              <a:sym typeface="Calibri"/>
            </a:endParaRPr>
          </a:p>
        </p:txBody>
      </p:sp>
      <p:sp>
        <p:nvSpPr>
          <p:cNvPr id="319" name="Google Shape;319;p3"/>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uk-UA" sz="2800">
                <a:solidFill>
                  <a:schemeClr val="lt1"/>
                </a:solidFill>
                <a:latin typeface="Calibri"/>
                <a:ea typeface="Calibri"/>
                <a:cs typeface="Calibri"/>
                <a:sym typeface="Calibri"/>
              </a:rPr>
              <a:t>Нерівність ринків мультимодальних перевезень</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4</a:t>
            </a:r>
            <a:endParaRPr sz="1800">
              <a:solidFill>
                <a:srgbClr val="1E4E79"/>
              </a:solidFill>
              <a:latin typeface="Calibri"/>
              <a:ea typeface="Calibri"/>
              <a:cs typeface="Calibri"/>
              <a:sym typeface="Calibri"/>
            </a:endParaRPr>
          </a:p>
        </p:txBody>
      </p:sp>
      <p:sp>
        <p:nvSpPr>
          <p:cNvPr id="325" name="Google Shape;325;p4"/>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26" name="Google Shape;326;p4"/>
          <p:cNvGrpSpPr/>
          <p:nvPr/>
        </p:nvGrpSpPr>
        <p:grpSpPr>
          <a:xfrm>
            <a:off x="366230" y="1325880"/>
            <a:ext cx="7338438" cy="1697060"/>
            <a:chOff x="187452" y="1095755"/>
            <a:chExt cx="12004547" cy="2426209"/>
          </a:xfrm>
        </p:grpSpPr>
        <p:sp>
          <p:nvSpPr>
            <p:cNvPr id="327" name="Google Shape;327;p4"/>
            <p:cNvSpPr/>
            <p:nvPr/>
          </p:nvSpPr>
          <p:spPr>
            <a:xfrm>
              <a:off x="8321040" y="1095755"/>
              <a:ext cx="3870959" cy="2400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4"/>
            <p:cNvSpPr/>
            <p:nvPr/>
          </p:nvSpPr>
          <p:spPr>
            <a:xfrm>
              <a:off x="187452" y="1226819"/>
              <a:ext cx="4184904" cy="22951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4"/>
            <p:cNvSpPr/>
            <p:nvPr/>
          </p:nvSpPr>
          <p:spPr>
            <a:xfrm>
              <a:off x="4383023" y="1226819"/>
              <a:ext cx="251460" cy="2295145"/>
            </a:xfrm>
            <a:custGeom>
              <a:rect b="b" l="l" r="r" t="t"/>
              <a:pathLst>
                <a:path extrusionOk="0" h="3398520" w="251460">
                  <a:moveTo>
                    <a:pt x="0" y="0"/>
                  </a:moveTo>
                  <a:lnTo>
                    <a:pt x="0" y="3398520"/>
                  </a:lnTo>
                  <a:lnTo>
                    <a:pt x="251460" y="1699260"/>
                  </a:lnTo>
                  <a:lnTo>
                    <a:pt x="0" y="0"/>
                  </a:lnTo>
                  <a:close/>
                </a:path>
              </a:pathLst>
            </a:custGeom>
            <a:solidFill>
              <a:srgbClr val="DAE3F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0" name="Google Shape;330;p4"/>
          <p:cNvSpPr txBox="1"/>
          <p:nvPr/>
        </p:nvSpPr>
        <p:spPr>
          <a:xfrm>
            <a:off x="187136" y="906779"/>
            <a:ext cx="7661464" cy="388621"/>
          </a:xfrm>
          <a:prstGeom prst="rect">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182563" lvl="0" marL="182563" marR="0" rtl="0" algn="l">
              <a:lnSpc>
                <a:spcPct val="90000"/>
              </a:lnSpc>
              <a:spcBef>
                <a:spcPts val="0"/>
              </a:spcBef>
              <a:spcAft>
                <a:spcPts val="0"/>
              </a:spcAft>
              <a:buClr>
                <a:srgbClr val="193888"/>
              </a:buClr>
              <a:buSzPts val="1400"/>
              <a:buFont typeface="Arial"/>
              <a:buChar char="•"/>
            </a:pPr>
            <a:r>
              <a:rPr b="1" lang="uk-UA" sz="1400">
                <a:solidFill>
                  <a:srgbClr val="193888"/>
                </a:solidFill>
                <a:latin typeface="Calibri"/>
                <a:ea typeface="Calibri"/>
                <a:cs typeface="Calibri"/>
                <a:sym typeface="Calibri"/>
              </a:rPr>
              <a:t>Розширення мережі терміналів АТ «Укрзалізниця» (включаючи залучення приватних інвестицій)</a:t>
            </a:r>
            <a:endParaRPr b="1" sz="1400">
              <a:solidFill>
                <a:srgbClr val="193888"/>
              </a:solidFill>
              <a:latin typeface="Calibri"/>
              <a:ea typeface="Calibri"/>
              <a:cs typeface="Calibri"/>
              <a:sym typeface="Calibri"/>
            </a:endParaRPr>
          </a:p>
        </p:txBody>
      </p:sp>
      <p:sp>
        <p:nvSpPr>
          <p:cNvPr id="331" name="Google Shape;331;p4"/>
          <p:cNvSpPr txBox="1"/>
          <p:nvPr/>
        </p:nvSpPr>
        <p:spPr>
          <a:xfrm>
            <a:off x="240476" y="3288028"/>
            <a:ext cx="7661464" cy="785126"/>
          </a:xfrm>
          <a:prstGeom prst="rect">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182563" lvl="0" marL="182563" marR="0" rtl="0" algn="l">
              <a:lnSpc>
                <a:spcPct val="90000"/>
              </a:lnSpc>
              <a:spcBef>
                <a:spcPts val="0"/>
              </a:spcBef>
              <a:spcAft>
                <a:spcPts val="0"/>
              </a:spcAft>
              <a:buClr>
                <a:srgbClr val="193888"/>
              </a:buClr>
              <a:buSzPts val="1400"/>
              <a:buFont typeface="Arial"/>
              <a:buChar char="•"/>
            </a:pPr>
            <a:r>
              <a:rPr b="1" lang="uk-UA" sz="1400">
                <a:solidFill>
                  <a:srgbClr val="193888"/>
                </a:solidFill>
                <a:latin typeface="Calibri"/>
                <a:ea typeface="Calibri"/>
                <a:cs typeface="Calibri"/>
                <a:sym typeface="Calibri"/>
              </a:rPr>
              <a:t>Укладання договорів із світовими логістичними операторами,в тому числі представленими на ринку України – DHL, Maersk, COSCO та іншими.</a:t>
            </a:r>
            <a:endParaRPr/>
          </a:p>
          <a:p>
            <a:pPr indent="0" lvl="0" marL="0" marR="0" rtl="0" algn="l">
              <a:lnSpc>
                <a:spcPct val="90000"/>
              </a:lnSpc>
              <a:spcBef>
                <a:spcPts val="0"/>
              </a:spcBef>
              <a:spcAft>
                <a:spcPts val="0"/>
              </a:spcAft>
              <a:buNone/>
            </a:pPr>
            <a:r>
              <a:rPr b="1" lang="uk-UA" sz="1400">
                <a:solidFill>
                  <a:srgbClr val="193888"/>
                </a:solidFill>
                <a:latin typeface="Calibri"/>
                <a:ea typeface="Calibri"/>
                <a:cs typeface="Calibri"/>
                <a:sym typeface="Calibri"/>
              </a:rPr>
              <a:t>    </a:t>
            </a:r>
            <a:endParaRPr b="1" sz="1400">
              <a:solidFill>
                <a:srgbClr val="193888"/>
              </a:solidFill>
              <a:latin typeface="Calibri"/>
              <a:ea typeface="Calibri"/>
              <a:cs typeface="Calibri"/>
              <a:sym typeface="Calibri"/>
            </a:endParaRPr>
          </a:p>
        </p:txBody>
      </p:sp>
      <p:sp>
        <p:nvSpPr>
          <p:cNvPr id="332" name="Google Shape;332;p4"/>
          <p:cNvSpPr txBox="1"/>
          <p:nvPr/>
        </p:nvSpPr>
        <p:spPr>
          <a:xfrm>
            <a:off x="240476" y="4253282"/>
            <a:ext cx="7661464" cy="768298"/>
          </a:xfrm>
          <a:prstGeom prst="rect">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93663" lvl="0" marL="182563" marR="0" rtl="0" algn="l">
              <a:lnSpc>
                <a:spcPct val="90000"/>
              </a:lnSpc>
              <a:spcBef>
                <a:spcPts val="0"/>
              </a:spcBef>
              <a:spcAft>
                <a:spcPts val="0"/>
              </a:spcAft>
              <a:buClr>
                <a:srgbClr val="193888"/>
              </a:buClr>
              <a:buSzPts val="1400"/>
              <a:buFont typeface="Arial"/>
              <a:buNone/>
            </a:pPr>
            <a:r>
              <a:t/>
            </a:r>
            <a:endParaRPr b="1" sz="1400">
              <a:solidFill>
                <a:srgbClr val="193888"/>
              </a:solidFill>
              <a:latin typeface="Calibri"/>
              <a:ea typeface="Calibri"/>
              <a:cs typeface="Calibri"/>
              <a:sym typeface="Calibri"/>
            </a:endParaRPr>
          </a:p>
          <a:p>
            <a:pPr indent="-182562" lvl="0" marL="182562" marR="0" rtl="0" algn="l">
              <a:lnSpc>
                <a:spcPct val="90000"/>
              </a:lnSpc>
              <a:spcBef>
                <a:spcPts val="0"/>
              </a:spcBef>
              <a:spcAft>
                <a:spcPts val="0"/>
              </a:spcAft>
              <a:buClr>
                <a:srgbClr val="193888"/>
              </a:buClr>
              <a:buSzPts val="1400"/>
              <a:buFont typeface="Arial"/>
              <a:buChar char="•"/>
            </a:pPr>
            <a:r>
              <a:rPr b="1" lang="uk-UA" sz="1400">
                <a:solidFill>
                  <a:srgbClr val="193888"/>
                </a:solidFill>
                <a:latin typeface="Calibri"/>
                <a:ea typeface="Calibri"/>
                <a:cs typeface="Calibri"/>
                <a:sym typeface="Calibri"/>
              </a:rPr>
              <a:t>Відновлення роботи по організації контрейлерних перевезень в напрямку Україна – ЄС (Славкув). </a:t>
            </a:r>
            <a:r>
              <a:rPr lang="uk-UA"/>
              <a:t> </a:t>
            </a:r>
            <a:r>
              <a:rPr b="1" lang="uk-UA" sz="1400">
                <a:solidFill>
                  <a:srgbClr val="193888"/>
                </a:solidFill>
                <a:latin typeface="Calibri"/>
                <a:ea typeface="Calibri"/>
                <a:cs typeface="Calibri"/>
                <a:sym typeface="Calibri"/>
              </a:rPr>
              <a:t>На ринку існує потреба в організації перевезень напівпричепів без тягачів та супроводження водія</a:t>
            </a:r>
            <a:endParaRPr/>
          </a:p>
          <a:p>
            <a:pPr indent="0" lvl="0" marL="0" marR="0" rtl="0" algn="l">
              <a:lnSpc>
                <a:spcPct val="90000"/>
              </a:lnSpc>
              <a:spcBef>
                <a:spcPts val="0"/>
              </a:spcBef>
              <a:spcAft>
                <a:spcPts val="0"/>
              </a:spcAft>
              <a:buNone/>
            </a:pPr>
            <a:r>
              <a:rPr b="1" lang="uk-UA" sz="1400">
                <a:solidFill>
                  <a:srgbClr val="193888"/>
                </a:solidFill>
                <a:latin typeface="Calibri"/>
                <a:ea typeface="Calibri"/>
                <a:cs typeface="Calibri"/>
                <a:sym typeface="Calibri"/>
              </a:rPr>
              <a:t>  </a:t>
            </a:r>
            <a:endParaRPr b="1" sz="1400">
              <a:solidFill>
                <a:srgbClr val="193888"/>
              </a:solidFill>
              <a:latin typeface="Calibri"/>
              <a:ea typeface="Calibri"/>
              <a:cs typeface="Calibri"/>
              <a:sym typeface="Calibri"/>
            </a:endParaRPr>
          </a:p>
        </p:txBody>
      </p:sp>
      <p:pic>
        <p:nvPicPr>
          <p:cNvPr descr="SusijÄs vaizdas" id="333" name="Google Shape;333;p4"/>
          <p:cNvPicPr preferRelativeResize="0"/>
          <p:nvPr/>
        </p:nvPicPr>
        <p:blipFill rotWithShape="1">
          <a:blip r:embed="rId5">
            <a:alphaModFix/>
          </a:blip>
          <a:srcRect b="0" l="0" r="0" t="0"/>
          <a:stretch/>
        </p:blipFill>
        <p:spPr>
          <a:xfrm>
            <a:off x="8324850" y="4358771"/>
            <a:ext cx="3462974" cy="1765804"/>
          </a:xfrm>
          <a:prstGeom prst="rect">
            <a:avLst/>
          </a:prstGeom>
          <a:noFill/>
          <a:ln>
            <a:noFill/>
          </a:ln>
        </p:spPr>
      </p:pic>
      <p:sp>
        <p:nvSpPr>
          <p:cNvPr id="334" name="Google Shape;334;p4"/>
          <p:cNvSpPr txBox="1"/>
          <p:nvPr/>
        </p:nvSpPr>
        <p:spPr>
          <a:xfrm>
            <a:off x="240476" y="5215307"/>
            <a:ext cx="7661464" cy="1034998"/>
          </a:xfrm>
          <a:prstGeom prst="rect">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182563" lvl="0" marL="182563" marR="0" rtl="0" algn="l">
              <a:lnSpc>
                <a:spcPct val="90000"/>
              </a:lnSpc>
              <a:spcBef>
                <a:spcPts val="0"/>
              </a:spcBef>
              <a:spcAft>
                <a:spcPts val="0"/>
              </a:spcAft>
              <a:buClr>
                <a:srgbClr val="193888"/>
              </a:buClr>
              <a:buSzPts val="1400"/>
              <a:buFont typeface="Arial"/>
              <a:buChar char="•"/>
            </a:pPr>
            <a:r>
              <a:rPr b="1" lang="uk-UA" sz="1400">
                <a:solidFill>
                  <a:srgbClr val="193888"/>
                </a:solidFill>
                <a:latin typeface="Calibri"/>
                <a:ea typeface="Calibri"/>
                <a:cs typeface="Calibri"/>
                <a:sym typeface="Calibri"/>
              </a:rPr>
              <a:t>Створення національного офісу продажу мультимодальних послуг </a:t>
            </a:r>
            <a:endParaRPr/>
          </a:p>
          <a:p>
            <a:pPr indent="-93663" lvl="0" marL="182563" marR="0" rtl="0" algn="l">
              <a:lnSpc>
                <a:spcPct val="90000"/>
              </a:lnSpc>
              <a:spcBef>
                <a:spcPts val="0"/>
              </a:spcBef>
              <a:spcAft>
                <a:spcPts val="0"/>
              </a:spcAft>
              <a:buClr>
                <a:srgbClr val="193888"/>
              </a:buClr>
              <a:buSzPts val="1400"/>
              <a:buFont typeface="Arial"/>
              <a:buNone/>
            </a:pPr>
            <a:r>
              <a:t/>
            </a:r>
            <a:endParaRPr b="1" sz="1400">
              <a:solidFill>
                <a:srgbClr val="193888"/>
              </a:solidFill>
              <a:latin typeface="Calibri"/>
              <a:ea typeface="Calibri"/>
              <a:cs typeface="Calibri"/>
              <a:sym typeface="Calibri"/>
            </a:endParaRPr>
          </a:p>
          <a:p>
            <a:pPr indent="-182563" lvl="0" marL="182563" marR="0" rtl="0" algn="l">
              <a:lnSpc>
                <a:spcPct val="90000"/>
              </a:lnSpc>
              <a:spcBef>
                <a:spcPts val="0"/>
              </a:spcBef>
              <a:spcAft>
                <a:spcPts val="0"/>
              </a:spcAft>
              <a:buClr>
                <a:srgbClr val="193888"/>
              </a:buClr>
              <a:buSzPts val="1400"/>
              <a:buFont typeface="Arial"/>
              <a:buChar char="•"/>
            </a:pPr>
            <a:r>
              <a:rPr b="1" lang="uk-UA" sz="1400">
                <a:solidFill>
                  <a:srgbClr val="193888"/>
                </a:solidFill>
                <a:latin typeface="Calibri"/>
                <a:ea typeface="Calibri"/>
                <a:cs typeface="Calibri"/>
                <a:sym typeface="Calibri"/>
              </a:rPr>
              <a:t>Створення іноземних представництв для продажу комплексної мультимодальної послуги</a:t>
            </a:r>
            <a:endParaRPr b="1" sz="1400">
              <a:solidFill>
                <a:srgbClr val="193888"/>
              </a:solidFill>
              <a:latin typeface="Calibri"/>
              <a:ea typeface="Calibri"/>
              <a:cs typeface="Calibri"/>
              <a:sym typeface="Calibri"/>
            </a:endParaRPr>
          </a:p>
        </p:txBody>
      </p:sp>
      <p:sp>
        <p:nvSpPr>
          <p:cNvPr id="335" name="Google Shape;335;p4"/>
          <p:cNvSpPr/>
          <p:nvPr/>
        </p:nvSpPr>
        <p:spPr>
          <a:xfrm>
            <a:off x="3113298" y="2003937"/>
            <a:ext cx="2001628" cy="360662"/>
          </a:xfrm>
          <a:prstGeom prst="rightArrow">
            <a:avLst>
              <a:gd fmla="val 50000" name="adj1"/>
              <a:gd fmla="val 50000" name="adj2"/>
            </a:avLst>
          </a:prstGeom>
          <a:solidFill>
            <a:srgbClr val="BBD6EE"/>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6" name="Google Shape;336;p4"/>
          <p:cNvPicPr preferRelativeResize="0"/>
          <p:nvPr/>
        </p:nvPicPr>
        <p:blipFill rotWithShape="1">
          <a:blip r:embed="rId6">
            <a:alphaModFix/>
          </a:blip>
          <a:srcRect b="0" l="15052" r="15339" t="0"/>
          <a:stretch/>
        </p:blipFill>
        <p:spPr>
          <a:xfrm>
            <a:off x="8324850" y="1244129"/>
            <a:ext cx="3381375" cy="2836512"/>
          </a:xfrm>
          <a:prstGeom prst="rect">
            <a:avLst/>
          </a:prstGeom>
          <a:noFill/>
          <a:ln>
            <a:noFill/>
          </a:ln>
        </p:spPr>
      </p:pic>
      <p:sp>
        <p:nvSpPr>
          <p:cNvPr id="337" name="Google Shape;337;p4"/>
          <p:cNvSpPr txBox="1"/>
          <p:nvPr/>
        </p:nvSpPr>
        <p:spPr>
          <a:xfrm>
            <a:off x="7991475" y="809625"/>
            <a:ext cx="445990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400" cap="none">
                <a:solidFill>
                  <a:schemeClr val="dk1"/>
                </a:solidFill>
                <a:latin typeface="Calibri"/>
                <a:ea typeface="Calibri"/>
                <a:cs typeface="Calibri"/>
                <a:sym typeface="Calibri"/>
              </a:rPr>
              <a:t>ОСНОВНІ УЧАСНИКИ РИНКУ МУЛЬТИМОДАЛЬНИХ ПЕРЕВЕЗЕНЬ В УКРАЇНІ</a:t>
            </a:r>
            <a:endParaRPr sz="1400">
              <a:solidFill>
                <a:schemeClr val="dk1"/>
              </a:solidFill>
              <a:latin typeface="Calibri"/>
              <a:ea typeface="Calibri"/>
              <a:cs typeface="Calibri"/>
              <a:sym typeface="Calibri"/>
            </a:endParaRPr>
          </a:p>
        </p:txBody>
      </p:sp>
      <p:sp>
        <p:nvSpPr>
          <p:cNvPr id="338" name="Google Shape;338;p4"/>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uk-UA" sz="2800">
                <a:solidFill>
                  <a:schemeClr val="lt1"/>
                </a:solidFill>
                <a:latin typeface="Calibri"/>
                <a:ea typeface="Calibri"/>
                <a:cs typeface="Calibri"/>
                <a:sym typeface="Calibri"/>
              </a:rPr>
              <a:t>Необхідні кроки по реалізації мультимодального потенціалу АТ «Укрзалізниця»</a:t>
            </a:r>
            <a:endParaRPr b="1" sz="2800">
              <a:solidFill>
                <a:schemeClr val="lt1"/>
              </a:solidFill>
              <a:latin typeface="Calibri"/>
              <a:ea typeface="Calibri"/>
              <a:cs typeface="Calibri"/>
              <a:sym typeface="Calibri"/>
            </a:endParaRPr>
          </a:p>
        </p:txBody>
      </p:sp>
      <p:sp>
        <p:nvSpPr>
          <p:cNvPr id="339" name="Google Shape;339;p4"/>
          <p:cNvSpPr/>
          <p:nvPr/>
        </p:nvSpPr>
        <p:spPr>
          <a:xfrm>
            <a:off x="5146513" y="1417555"/>
            <a:ext cx="153719" cy="1605385"/>
          </a:xfrm>
          <a:custGeom>
            <a:rect b="b" l="l" r="r" t="t"/>
            <a:pathLst>
              <a:path extrusionOk="0" h="3398520" w="251460">
                <a:moveTo>
                  <a:pt x="0" y="0"/>
                </a:moveTo>
                <a:lnTo>
                  <a:pt x="0" y="3398520"/>
                </a:lnTo>
                <a:lnTo>
                  <a:pt x="251460" y="1699260"/>
                </a:lnTo>
                <a:lnTo>
                  <a:pt x="0" y="0"/>
                </a:lnTo>
                <a:close/>
              </a:path>
            </a:pathLst>
          </a:custGeom>
          <a:solidFill>
            <a:srgbClr val="DAE3F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5"/>
          <p:cNvPicPr preferRelativeResize="0"/>
          <p:nvPr/>
        </p:nvPicPr>
        <p:blipFill rotWithShape="1">
          <a:blip r:embed="rId3">
            <a:alphaModFix/>
          </a:blip>
          <a:srcRect b="0" l="0" r="0" t="0"/>
          <a:stretch/>
        </p:blipFill>
        <p:spPr>
          <a:xfrm>
            <a:off x="4504740" y="721362"/>
            <a:ext cx="7467473" cy="6136638"/>
          </a:xfrm>
          <a:prstGeom prst="rect">
            <a:avLst/>
          </a:prstGeom>
          <a:noFill/>
          <a:ln>
            <a:noFill/>
          </a:ln>
        </p:spPr>
      </p:pic>
      <p:sp>
        <p:nvSpPr>
          <p:cNvPr id="345" name="Google Shape;345;p5"/>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5"/>
          <p:cNvSpPr/>
          <p:nvPr/>
        </p:nvSpPr>
        <p:spPr>
          <a:xfrm>
            <a:off x="0" y="0"/>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47" name="Google Shape;347;p5"/>
          <p:cNvPicPr preferRelativeResize="0"/>
          <p:nvPr/>
        </p:nvPicPr>
        <p:blipFill rotWithShape="1">
          <a:blip r:embed="rId4">
            <a:alphaModFix/>
          </a:blip>
          <a:srcRect b="0" l="0" r="0" t="0"/>
          <a:stretch/>
        </p:blipFill>
        <p:spPr>
          <a:xfrm>
            <a:off x="98174" y="1572261"/>
            <a:ext cx="1776951" cy="720000"/>
          </a:xfrm>
          <a:prstGeom prst="rect">
            <a:avLst/>
          </a:prstGeom>
          <a:noFill/>
          <a:ln>
            <a:noFill/>
          </a:ln>
        </p:spPr>
      </p:pic>
      <p:pic>
        <p:nvPicPr>
          <p:cNvPr id="348" name="Google Shape;348;p5"/>
          <p:cNvPicPr preferRelativeResize="0"/>
          <p:nvPr/>
        </p:nvPicPr>
        <p:blipFill rotWithShape="1">
          <a:blip r:embed="rId5">
            <a:alphaModFix/>
          </a:blip>
          <a:srcRect b="0" l="0" r="0" t="0"/>
          <a:stretch/>
        </p:blipFill>
        <p:spPr>
          <a:xfrm>
            <a:off x="98174" y="2364423"/>
            <a:ext cx="1776951" cy="720000"/>
          </a:xfrm>
          <a:prstGeom prst="rect">
            <a:avLst/>
          </a:prstGeom>
          <a:noFill/>
          <a:ln>
            <a:noFill/>
          </a:ln>
        </p:spPr>
      </p:pic>
      <p:pic>
        <p:nvPicPr>
          <p:cNvPr id="349" name="Google Shape;349;p5"/>
          <p:cNvPicPr preferRelativeResize="0"/>
          <p:nvPr/>
        </p:nvPicPr>
        <p:blipFill rotWithShape="1">
          <a:blip r:embed="rId6">
            <a:alphaModFix/>
          </a:blip>
          <a:srcRect b="0" l="0" r="0" t="0"/>
          <a:stretch/>
        </p:blipFill>
        <p:spPr>
          <a:xfrm>
            <a:off x="98173" y="5706951"/>
            <a:ext cx="1776952" cy="720000"/>
          </a:xfrm>
          <a:prstGeom prst="rect">
            <a:avLst/>
          </a:prstGeom>
          <a:noFill/>
          <a:ln>
            <a:noFill/>
          </a:ln>
        </p:spPr>
      </p:pic>
      <p:pic>
        <p:nvPicPr>
          <p:cNvPr id="350" name="Google Shape;350;p5"/>
          <p:cNvPicPr preferRelativeResize="0"/>
          <p:nvPr/>
        </p:nvPicPr>
        <p:blipFill rotWithShape="1">
          <a:blip r:embed="rId7">
            <a:alphaModFix/>
          </a:blip>
          <a:srcRect b="0" l="0" r="0" t="0"/>
          <a:stretch/>
        </p:blipFill>
        <p:spPr>
          <a:xfrm>
            <a:off x="98174" y="4906078"/>
            <a:ext cx="1776951" cy="720725"/>
          </a:xfrm>
          <a:prstGeom prst="rect">
            <a:avLst/>
          </a:prstGeom>
          <a:noFill/>
          <a:ln>
            <a:noFill/>
          </a:ln>
        </p:spPr>
      </p:pic>
      <p:sp>
        <p:nvSpPr>
          <p:cNvPr id="351" name="Google Shape;351;p5"/>
          <p:cNvSpPr/>
          <p:nvPr/>
        </p:nvSpPr>
        <p:spPr>
          <a:xfrm>
            <a:off x="98173" y="1499237"/>
            <a:ext cx="1155700" cy="276999"/>
          </a:xfrm>
          <a:prstGeom prst="rect">
            <a:avLst/>
          </a:prstGeom>
          <a:noFill/>
          <a:ln>
            <a:noFill/>
          </a:ln>
        </p:spPr>
        <p:txBody>
          <a:bodyPr anchorCtr="0" anchor="t" bIns="45700" lIns="91425" spcFirstLastPara="1" rIns="91425" wrap="square" tIns="45700">
            <a:spAutoFit/>
          </a:bodyPr>
          <a:lstStyle/>
          <a:p>
            <a:pPr indent="-142875" lvl="0" marL="142875" marR="0" rtl="0" algn="l">
              <a:spcBef>
                <a:spcPts val="0"/>
              </a:spcBef>
              <a:spcAft>
                <a:spcPts val="0"/>
              </a:spcAft>
              <a:buClr>
                <a:srgbClr val="FF0000"/>
              </a:buClr>
              <a:buSzPts val="1500"/>
              <a:buFont typeface="Arial"/>
              <a:buChar char="•"/>
            </a:pPr>
            <a:r>
              <a:rPr b="1" i="0" lang="uk-UA" sz="1200">
                <a:solidFill>
                  <a:schemeClr val="dk2"/>
                </a:solidFill>
                <a:latin typeface="Calibri"/>
                <a:ea typeface="Calibri"/>
                <a:cs typeface="Calibri"/>
                <a:sym typeface="Calibri"/>
              </a:rPr>
              <a:t>ОДЕСА</a:t>
            </a:r>
            <a:endParaRPr b="1" i="0" sz="1200">
              <a:solidFill>
                <a:schemeClr val="dk2"/>
              </a:solidFill>
              <a:latin typeface="Calibri"/>
              <a:ea typeface="Calibri"/>
              <a:cs typeface="Calibri"/>
              <a:sym typeface="Calibri"/>
            </a:endParaRPr>
          </a:p>
        </p:txBody>
      </p:sp>
      <p:sp>
        <p:nvSpPr>
          <p:cNvPr id="352" name="Google Shape;352;p5"/>
          <p:cNvSpPr/>
          <p:nvPr/>
        </p:nvSpPr>
        <p:spPr>
          <a:xfrm>
            <a:off x="822073" y="5410903"/>
            <a:ext cx="1219200" cy="276999"/>
          </a:xfrm>
          <a:prstGeom prst="rect">
            <a:avLst/>
          </a:prstGeom>
          <a:noFill/>
          <a:ln>
            <a:noFill/>
          </a:ln>
        </p:spPr>
        <p:txBody>
          <a:bodyPr anchorCtr="0" anchor="t" bIns="45700" lIns="91425" spcFirstLastPara="1" rIns="91425" wrap="square" tIns="45700">
            <a:spAutoFit/>
          </a:bodyPr>
          <a:lstStyle/>
          <a:p>
            <a:pPr indent="-142875" lvl="0" marL="142875" marR="0" rtl="0" algn="l">
              <a:spcBef>
                <a:spcPts val="0"/>
              </a:spcBef>
              <a:spcAft>
                <a:spcPts val="0"/>
              </a:spcAft>
              <a:buClr>
                <a:srgbClr val="FF0000"/>
              </a:buClr>
              <a:buSzPts val="1500"/>
              <a:buFont typeface="Arial"/>
              <a:buChar char="•"/>
            </a:pPr>
            <a:r>
              <a:rPr b="1" i="0" lang="uk-UA" sz="1200">
                <a:solidFill>
                  <a:schemeClr val="dk2"/>
                </a:solidFill>
                <a:latin typeface="Calibri"/>
                <a:ea typeface="Calibri"/>
                <a:cs typeface="Calibri"/>
                <a:sym typeface="Calibri"/>
              </a:rPr>
              <a:t>ДОНЕЦЬК</a:t>
            </a:r>
            <a:endParaRPr b="1" i="0" sz="1200">
              <a:solidFill>
                <a:schemeClr val="dk2"/>
              </a:solidFill>
              <a:latin typeface="Calibri"/>
              <a:ea typeface="Calibri"/>
              <a:cs typeface="Calibri"/>
              <a:sym typeface="Calibri"/>
            </a:endParaRPr>
          </a:p>
        </p:txBody>
      </p:sp>
      <p:sp>
        <p:nvSpPr>
          <p:cNvPr id="353" name="Google Shape;353;p5"/>
          <p:cNvSpPr/>
          <p:nvPr/>
        </p:nvSpPr>
        <p:spPr>
          <a:xfrm>
            <a:off x="101348" y="2291399"/>
            <a:ext cx="1535112" cy="276999"/>
          </a:xfrm>
          <a:prstGeom prst="rect">
            <a:avLst/>
          </a:prstGeom>
          <a:noFill/>
          <a:ln>
            <a:noFill/>
          </a:ln>
        </p:spPr>
        <p:txBody>
          <a:bodyPr anchorCtr="0" anchor="t" bIns="45700" lIns="91425" spcFirstLastPara="1" rIns="91425" wrap="square" tIns="45700">
            <a:spAutoFit/>
          </a:bodyPr>
          <a:lstStyle/>
          <a:p>
            <a:pPr indent="-142875" lvl="0" marL="142875" marR="0" rtl="0" algn="l">
              <a:spcBef>
                <a:spcPts val="0"/>
              </a:spcBef>
              <a:spcAft>
                <a:spcPts val="0"/>
              </a:spcAft>
              <a:buClr>
                <a:srgbClr val="FF0000"/>
              </a:buClr>
              <a:buSzPts val="1500"/>
              <a:buFont typeface="Arial"/>
              <a:buChar char="•"/>
            </a:pPr>
            <a:r>
              <a:rPr b="1" i="0" lang="uk-UA" sz="1200">
                <a:solidFill>
                  <a:schemeClr val="dk2"/>
                </a:solidFill>
                <a:latin typeface="Calibri"/>
                <a:ea typeface="Calibri"/>
                <a:cs typeface="Calibri"/>
                <a:sym typeface="Calibri"/>
              </a:rPr>
              <a:t>ДНІПРО</a:t>
            </a:r>
            <a:endParaRPr b="1" i="0" sz="1200">
              <a:solidFill>
                <a:schemeClr val="dk2"/>
              </a:solidFill>
              <a:latin typeface="Calibri"/>
              <a:ea typeface="Calibri"/>
              <a:cs typeface="Calibri"/>
              <a:sym typeface="Calibri"/>
            </a:endParaRPr>
          </a:p>
        </p:txBody>
      </p:sp>
      <p:sp>
        <p:nvSpPr>
          <p:cNvPr id="354" name="Google Shape;354;p5"/>
          <p:cNvSpPr/>
          <p:nvPr/>
        </p:nvSpPr>
        <p:spPr>
          <a:xfrm>
            <a:off x="822073" y="6197541"/>
            <a:ext cx="1331912" cy="276999"/>
          </a:xfrm>
          <a:prstGeom prst="rect">
            <a:avLst/>
          </a:prstGeom>
          <a:noFill/>
          <a:ln>
            <a:noFill/>
          </a:ln>
        </p:spPr>
        <p:txBody>
          <a:bodyPr anchorCtr="0" anchor="t" bIns="45700" lIns="91425" spcFirstLastPara="1" rIns="91425" wrap="square" tIns="45700">
            <a:spAutoFit/>
          </a:bodyPr>
          <a:lstStyle/>
          <a:p>
            <a:pPr indent="-142875" lvl="0" marL="142875" marR="0" rtl="0" algn="l">
              <a:spcBef>
                <a:spcPts val="0"/>
              </a:spcBef>
              <a:spcAft>
                <a:spcPts val="0"/>
              </a:spcAft>
              <a:buClr>
                <a:srgbClr val="FF0000"/>
              </a:buClr>
              <a:buSzPts val="1500"/>
              <a:buFont typeface="Arial"/>
              <a:buChar char="•"/>
            </a:pPr>
            <a:r>
              <a:rPr b="1" i="0" lang="uk-UA" sz="1200">
                <a:solidFill>
                  <a:schemeClr val="dk2"/>
                </a:solidFill>
                <a:latin typeface="Calibri"/>
                <a:ea typeface="Calibri"/>
                <a:cs typeface="Calibri"/>
                <a:sym typeface="Calibri"/>
              </a:rPr>
              <a:t>ЛУГАНСЬК</a:t>
            </a:r>
            <a:endParaRPr b="1" i="0" sz="1200">
              <a:solidFill>
                <a:schemeClr val="dk2"/>
              </a:solidFill>
              <a:latin typeface="Calibri"/>
              <a:ea typeface="Calibri"/>
              <a:cs typeface="Calibri"/>
              <a:sym typeface="Calibri"/>
            </a:endParaRPr>
          </a:p>
        </p:txBody>
      </p:sp>
      <p:pic>
        <p:nvPicPr>
          <p:cNvPr id="355" name="Google Shape;355;p5"/>
          <p:cNvPicPr preferRelativeResize="0"/>
          <p:nvPr/>
        </p:nvPicPr>
        <p:blipFill rotWithShape="1">
          <a:blip r:embed="rId8">
            <a:alphaModFix/>
          </a:blip>
          <a:srcRect b="0" l="0" r="0" t="0"/>
          <a:stretch/>
        </p:blipFill>
        <p:spPr>
          <a:xfrm>
            <a:off x="98174" y="780099"/>
            <a:ext cx="1776951" cy="720000"/>
          </a:xfrm>
          <a:prstGeom prst="rect">
            <a:avLst/>
          </a:prstGeom>
          <a:noFill/>
          <a:ln>
            <a:noFill/>
          </a:ln>
        </p:spPr>
      </p:pic>
      <p:pic>
        <p:nvPicPr>
          <p:cNvPr id="356" name="Google Shape;356;p5"/>
          <p:cNvPicPr preferRelativeResize="0"/>
          <p:nvPr/>
        </p:nvPicPr>
        <p:blipFill rotWithShape="1">
          <a:blip r:embed="rId9">
            <a:alphaModFix/>
          </a:blip>
          <a:srcRect b="0" l="0" r="0" t="0"/>
          <a:stretch/>
        </p:blipFill>
        <p:spPr>
          <a:xfrm>
            <a:off x="98174" y="3948749"/>
            <a:ext cx="1776951" cy="720000"/>
          </a:xfrm>
          <a:prstGeom prst="rect">
            <a:avLst/>
          </a:prstGeom>
          <a:noFill/>
          <a:ln>
            <a:noFill/>
          </a:ln>
        </p:spPr>
      </p:pic>
      <p:sp>
        <p:nvSpPr>
          <p:cNvPr id="357" name="Google Shape;357;p5"/>
          <p:cNvSpPr/>
          <p:nvPr/>
        </p:nvSpPr>
        <p:spPr>
          <a:xfrm>
            <a:off x="101348" y="721362"/>
            <a:ext cx="908050" cy="276999"/>
          </a:xfrm>
          <a:prstGeom prst="rect">
            <a:avLst/>
          </a:prstGeom>
          <a:noFill/>
          <a:ln>
            <a:noFill/>
          </a:ln>
        </p:spPr>
        <p:txBody>
          <a:bodyPr anchorCtr="0" anchor="t" bIns="45700" lIns="91425" spcFirstLastPara="1" rIns="91425" wrap="square" tIns="45700">
            <a:spAutoFit/>
          </a:bodyPr>
          <a:lstStyle/>
          <a:p>
            <a:pPr indent="-142875" lvl="0" marL="142875" marR="0" rtl="0" algn="l">
              <a:spcBef>
                <a:spcPts val="0"/>
              </a:spcBef>
              <a:spcAft>
                <a:spcPts val="0"/>
              </a:spcAft>
              <a:buClr>
                <a:srgbClr val="FF0000"/>
              </a:buClr>
              <a:buSzPts val="1500"/>
              <a:buFont typeface="Arial"/>
              <a:buChar char="•"/>
            </a:pPr>
            <a:r>
              <a:rPr b="1" i="0" lang="uk-UA" sz="1200">
                <a:solidFill>
                  <a:schemeClr val="dk2"/>
                </a:solidFill>
                <a:latin typeface="Calibri"/>
                <a:ea typeface="Calibri"/>
                <a:cs typeface="Calibri"/>
                <a:sym typeface="Calibri"/>
              </a:rPr>
              <a:t>КИЇВ</a:t>
            </a:r>
            <a:endParaRPr b="1" i="0" sz="1200">
              <a:solidFill>
                <a:schemeClr val="dk2"/>
              </a:solidFill>
              <a:latin typeface="Calibri"/>
              <a:ea typeface="Calibri"/>
              <a:cs typeface="Calibri"/>
              <a:sym typeface="Calibri"/>
            </a:endParaRPr>
          </a:p>
        </p:txBody>
      </p:sp>
      <p:sp>
        <p:nvSpPr>
          <p:cNvPr id="358" name="Google Shape;358;p5"/>
          <p:cNvSpPr/>
          <p:nvPr/>
        </p:nvSpPr>
        <p:spPr>
          <a:xfrm>
            <a:off x="101348" y="3876394"/>
            <a:ext cx="769937" cy="276999"/>
          </a:xfrm>
          <a:prstGeom prst="rect">
            <a:avLst/>
          </a:prstGeom>
          <a:noFill/>
          <a:ln>
            <a:noFill/>
          </a:ln>
        </p:spPr>
        <p:txBody>
          <a:bodyPr anchorCtr="0" anchor="t" bIns="45700" lIns="91425" spcFirstLastPara="1" rIns="91425" wrap="square" tIns="45700">
            <a:spAutoFit/>
          </a:bodyPr>
          <a:lstStyle/>
          <a:p>
            <a:pPr indent="-142875" lvl="0" marL="142875" marR="0" rtl="0" algn="l">
              <a:spcBef>
                <a:spcPts val="0"/>
              </a:spcBef>
              <a:spcAft>
                <a:spcPts val="0"/>
              </a:spcAft>
              <a:buClr>
                <a:srgbClr val="FF0000"/>
              </a:buClr>
              <a:buSzPts val="1500"/>
              <a:buFont typeface="Arial"/>
              <a:buChar char="•"/>
            </a:pPr>
            <a:r>
              <a:rPr b="1" i="0" lang="uk-UA" sz="1200">
                <a:solidFill>
                  <a:schemeClr val="dk2"/>
                </a:solidFill>
                <a:latin typeface="Calibri"/>
                <a:ea typeface="Calibri"/>
                <a:cs typeface="Calibri"/>
                <a:sym typeface="Calibri"/>
              </a:rPr>
              <a:t>ЧОП</a:t>
            </a:r>
            <a:endParaRPr b="1" i="0" sz="1200">
              <a:solidFill>
                <a:schemeClr val="dk2"/>
              </a:solidFill>
              <a:latin typeface="Calibri"/>
              <a:ea typeface="Calibri"/>
              <a:cs typeface="Calibri"/>
              <a:sym typeface="Calibri"/>
            </a:endParaRPr>
          </a:p>
        </p:txBody>
      </p:sp>
      <p:pic>
        <p:nvPicPr>
          <p:cNvPr id="359" name="Google Shape;359;p5"/>
          <p:cNvPicPr preferRelativeResize="0"/>
          <p:nvPr/>
        </p:nvPicPr>
        <p:blipFill rotWithShape="1">
          <a:blip r:embed="rId10">
            <a:alphaModFix/>
          </a:blip>
          <a:srcRect b="0" l="0" r="0" t="0"/>
          <a:stretch/>
        </p:blipFill>
        <p:spPr>
          <a:xfrm>
            <a:off x="98174" y="3156587"/>
            <a:ext cx="1776951" cy="720000"/>
          </a:xfrm>
          <a:prstGeom prst="rect">
            <a:avLst/>
          </a:prstGeom>
          <a:noFill/>
          <a:ln>
            <a:noFill/>
          </a:ln>
        </p:spPr>
      </p:pic>
      <p:sp>
        <p:nvSpPr>
          <p:cNvPr id="360" name="Google Shape;360;p5"/>
          <p:cNvSpPr/>
          <p:nvPr/>
        </p:nvSpPr>
        <p:spPr>
          <a:xfrm>
            <a:off x="101348" y="3083562"/>
            <a:ext cx="1252537" cy="276999"/>
          </a:xfrm>
          <a:prstGeom prst="rect">
            <a:avLst/>
          </a:prstGeom>
          <a:noFill/>
          <a:ln>
            <a:noFill/>
          </a:ln>
        </p:spPr>
        <p:txBody>
          <a:bodyPr anchorCtr="0" anchor="t" bIns="45700" lIns="91425" spcFirstLastPara="1" rIns="91425" wrap="square" tIns="45700">
            <a:spAutoFit/>
          </a:bodyPr>
          <a:lstStyle/>
          <a:p>
            <a:pPr indent="-142875" lvl="0" marL="142875" marR="0" rtl="0" algn="l">
              <a:spcBef>
                <a:spcPts val="0"/>
              </a:spcBef>
              <a:spcAft>
                <a:spcPts val="0"/>
              </a:spcAft>
              <a:buClr>
                <a:srgbClr val="FF0000"/>
              </a:buClr>
              <a:buSzPts val="1500"/>
              <a:buFont typeface="Arial"/>
              <a:buChar char="•"/>
            </a:pPr>
            <a:r>
              <a:rPr b="1" i="0" lang="uk-UA" sz="1200">
                <a:solidFill>
                  <a:schemeClr val="dk2"/>
                </a:solidFill>
                <a:latin typeface="Calibri"/>
                <a:ea typeface="Calibri"/>
                <a:cs typeface="Calibri"/>
                <a:sym typeface="Calibri"/>
              </a:rPr>
              <a:t>ХАРКІВ</a:t>
            </a:r>
            <a:endParaRPr b="1" i="0" sz="1200">
              <a:solidFill>
                <a:schemeClr val="dk2"/>
              </a:solidFill>
              <a:latin typeface="Calibri"/>
              <a:ea typeface="Calibri"/>
              <a:cs typeface="Calibri"/>
              <a:sym typeface="Calibri"/>
            </a:endParaRPr>
          </a:p>
        </p:txBody>
      </p:sp>
      <p:sp>
        <p:nvSpPr>
          <p:cNvPr id="361" name="Google Shape;361;p5"/>
          <p:cNvSpPr/>
          <p:nvPr/>
        </p:nvSpPr>
        <p:spPr>
          <a:xfrm>
            <a:off x="1946244" y="780961"/>
            <a:ext cx="2887192" cy="719138"/>
          </a:xfrm>
          <a:prstGeom prst="rect">
            <a:avLst/>
          </a:prstGeom>
          <a:gradFill>
            <a:gsLst>
              <a:gs pos="0">
                <a:srgbClr val="BFBFBF"/>
              </a:gs>
              <a:gs pos="1000">
                <a:srgbClr val="BFBFBF"/>
              </a:gs>
              <a:gs pos="57000">
                <a:srgbClr val="F2F2F2"/>
              </a:gs>
              <a:gs pos="100000">
                <a:srgbClr val="F2F2F2"/>
              </a:gs>
            </a:gsLst>
            <a:lin ang="0" scaled="0"/>
          </a:gradFill>
          <a:ln>
            <a:noFill/>
          </a:ln>
        </p:spPr>
        <p:txBody>
          <a:bodyPr anchorCtr="0" anchor="ctr" bIns="45700" lIns="91425" spcFirstLastPara="1" rIns="91425" wrap="square" tIns="45700">
            <a:noAutofit/>
          </a:bodyPr>
          <a:lstStyle/>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площа – 27,3 га</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місткість площадки – 800 TEU</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контейнерних кранів – 3</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навантажувач на колісному ходу – 1</a:t>
            </a:r>
            <a:endParaRPr b="1" sz="1000">
              <a:solidFill>
                <a:schemeClr val="dk2"/>
              </a:solidFill>
              <a:latin typeface="Calibri"/>
              <a:ea typeface="Calibri"/>
              <a:cs typeface="Calibri"/>
              <a:sym typeface="Calibri"/>
            </a:endParaRPr>
          </a:p>
        </p:txBody>
      </p:sp>
      <p:sp>
        <p:nvSpPr>
          <p:cNvPr id="362" name="Google Shape;362;p5"/>
          <p:cNvSpPr/>
          <p:nvPr/>
        </p:nvSpPr>
        <p:spPr>
          <a:xfrm>
            <a:off x="1945935" y="2364424"/>
            <a:ext cx="2887501" cy="719138"/>
          </a:xfrm>
          <a:prstGeom prst="rect">
            <a:avLst/>
          </a:prstGeom>
          <a:gradFill>
            <a:gsLst>
              <a:gs pos="0">
                <a:srgbClr val="BFBFBF"/>
              </a:gs>
              <a:gs pos="1000">
                <a:srgbClr val="BFBFBF"/>
              </a:gs>
              <a:gs pos="57000">
                <a:srgbClr val="F2F2F2"/>
              </a:gs>
              <a:gs pos="100000">
                <a:srgbClr val="F2F2F2"/>
              </a:gs>
            </a:gsLst>
            <a:lin ang="0" scaled="0"/>
          </a:gradFill>
          <a:ln>
            <a:noFill/>
          </a:ln>
        </p:spPr>
        <p:txBody>
          <a:bodyPr anchorCtr="0" anchor="ctr" bIns="45700" lIns="91425" spcFirstLastPara="1" rIns="36000" wrap="square" tIns="45700">
            <a:noAutofit/>
          </a:bodyPr>
          <a:lstStyle/>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площа – 42,48</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місткість площадки – 1 216 TEU</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контейнерних кранів – 3</a:t>
            </a:r>
            <a:endParaRPr b="1" sz="1000">
              <a:solidFill>
                <a:schemeClr val="dk2"/>
              </a:solidFill>
              <a:latin typeface="Calibri"/>
              <a:ea typeface="Calibri"/>
              <a:cs typeface="Calibri"/>
              <a:sym typeface="Calibri"/>
            </a:endParaRPr>
          </a:p>
        </p:txBody>
      </p:sp>
      <p:sp>
        <p:nvSpPr>
          <p:cNvPr id="363" name="Google Shape;363;p5"/>
          <p:cNvSpPr/>
          <p:nvPr/>
        </p:nvSpPr>
        <p:spPr>
          <a:xfrm>
            <a:off x="1946246" y="1573948"/>
            <a:ext cx="2887190" cy="720000"/>
          </a:xfrm>
          <a:prstGeom prst="rect">
            <a:avLst/>
          </a:prstGeom>
          <a:gradFill>
            <a:gsLst>
              <a:gs pos="0">
                <a:srgbClr val="BFBFBF"/>
              </a:gs>
              <a:gs pos="1000">
                <a:srgbClr val="BFBFBF"/>
              </a:gs>
              <a:gs pos="57000">
                <a:srgbClr val="F2F2F2"/>
              </a:gs>
              <a:gs pos="100000">
                <a:srgbClr val="F2F2F2"/>
              </a:gs>
            </a:gsLst>
            <a:lin ang="0" scaled="0"/>
          </a:gradFill>
          <a:ln>
            <a:noFill/>
          </a:ln>
        </p:spPr>
        <p:txBody>
          <a:bodyPr anchorCtr="0" anchor="ctr" bIns="45700" lIns="91425" spcFirstLastPara="1" rIns="36000" wrap="square" tIns="45700">
            <a:noAutofit/>
          </a:bodyPr>
          <a:lstStyle/>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площа – 35,35 га</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місткість площадки – 2 400 TEU</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контейнерних кранів – 3</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навантажувач на колісному ходу – 2</a:t>
            </a:r>
            <a:endParaRPr b="1" sz="1000">
              <a:solidFill>
                <a:schemeClr val="dk2"/>
              </a:solidFill>
              <a:latin typeface="Calibri"/>
              <a:ea typeface="Calibri"/>
              <a:cs typeface="Calibri"/>
              <a:sym typeface="Calibri"/>
            </a:endParaRPr>
          </a:p>
        </p:txBody>
      </p:sp>
      <p:sp>
        <p:nvSpPr>
          <p:cNvPr id="364" name="Google Shape;364;p5"/>
          <p:cNvSpPr/>
          <p:nvPr/>
        </p:nvSpPr>
        <p:spPr>
          <a:xfrm>
            <a:off x="1945935" y="3156587"/>
            <a:ext cx="2887501" cy="720000"/>
          </a:xfrm>
          <a:prstGeom prst="rect">
            <a:avLst/>
          </a:prstGeom>
          <a:gradFill>
            <a:gsLst>
              <a:gs pos="0">
                <a:srgbClr val="BFBFBF"/>
              </a:gs>
              <a:gs pos="1000">
                <a:srgbClr val="BFBFBF"/>
              </a:gs>
              <a:gs pos="57000">
                <a:srgbClr val="F2F2F2"/>
              </a:gs>
              <a:gs pos="100000">
                <a:srgbClr val="F2F2F2"/>
              </a:gs>
            </a:gsLst>
            <a:lin ang="0" scaled="0"/>
          </a:gradFill>
          <a:ln>
            <a:noFill/>
          </a:ln>
        </p:spPr>
        <p:txBody>
          <a:bodyPr anchorCtr="0" anchor="ctr" bIns="45700" lIns="91425" spcFirstLastPara="1" rIns="36000" wrap="square" tIns="45700">
            <a:noAutofit/>
          </a:bodyPr>
          <a:lstStyle/>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площа – 32,3 га</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місткість площадки – 400 TEU</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контейнерних кранів – 2</a:t>
            </a:r>
            <a:endParaRPr b="1" sz="1000">
              <a:solidFill>
                <a:schemeClr val="dk2"/>
              </a:solidFill>
              <a:latin typeface="Calibri"/>
              <a:ea typeface="Calibri"/>
              <a:cs typeface="Calibri"/>
              <a:sym typeface="Calibri"/>
            </a:endParaRPr>
          </a:p>
        </p:txBody>
      </p:sp>
      <p:sp>
        <p:nvSpPr>
          <p:cNvPr id="365" name="Google Shape;365;p5"/>
          <p:cNvSpPr/>
          <p:nvPr/>
        </p:nvSpPr>
        <p:spPr>
          <a:xfrm>
            <a:off x="1945935" y="5698240"/>
            <a:ext cx="2887501" cy="720000"/>
          </a:xfrm>
          <a:prstGeom prst="rect">
            <a:avLst/>
          </a:prstGeom>
          <a:gradFill>
            <a:gsLst>
              <a:gs pos="0">
                <a:srgbClr val="BFBFBF"/>
              </a:gs>
              <a:gs pos="1000">
                <a:srgbClr val="BFBFBF"/>
              </a:gs>
              <a:gs pos="57000">
                <a:srgbClr val="F2F2F2"/>
              </a:gs>
              <a:gs pos="100000">
                <a:srgbClr val="F2F2F2"/>
              </a:gs>
            </a:gsLst>
            <a:lin ang="0" scaled="0"/>
          </a:gradFill>
          <a:ln>
            <a:noFill/>
          </a:ln>
        </p:spPr>
        <p:txBody>
          <a:bodyPr anchorCtr="0" anchor="ctr" bIns="45700" lIns="91425" spcFirstLastPara="1" rIns="36000" wrap="square" tIns="45700">
            <a:noAutofit/>
          </a:bodyPr>
          <a:lstStyle/>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Загальна площа – </a:t>
            </a:r>
            <a:r>
              <a:rPr b="1" i="0" lang="uk-UA" sz="1000">
                <a:solidFill>
                  <a:schemeClr val="dk2"/>
                </a:solidFill>
                <a:latin typeface="Calibri"/>
                <a:ea typeface="Calibri"/>
                <a:cs typeface="Calibri"/>
                <a:sym typeface="Calibri"/>
              </a:rPr>
              <a:t>11,7 га</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Місткість контейнерної площадки – </a:t>
            </a:r>
            <a:r>
              <a:rPr b="1" i="0" lang="uk-UA" sz="1000">
                <a:solidFill>
                  <a:schemeClr val="dk2"/>
                </a:solidFill>
                <a:latin typeface="Calibri"/>
                <a:ea typeface="Calibri"/>
                <a:cs typeface="Calibri"/>
                <a:sym typeface="Calibri"/>
              </a:rPr>
              <a:t>312 TEU</a:t>
            </a:r>
            <a:endParaRPr b="1" i="0" sz="1000">
              <a:solidFill>
                <a:schemeClr val="dk2"/>
              </a:solidFill>
              <a:latin typeface="Calibri"/>
              <a:ea typeface="Calibri"/>
              <a:cs typeface="Calibri"/>
              <a:sym typeface="Calibri"/>
            </a:endParaRPr>
          </a:p>
        </p:txBody>
      </p:sp>
      <p:sp>
        <p:nvSpPr>
          <p:cNvPr id="366" name="Google Shape;366;p5"/>
          <p:cNvSpPr/>
          <p:nvPr/>
        </p:nvSpPr>
        <p:spPr>
          <a:xfrm>
            <a:off x="1945935" y="4906078"/>
            <a:ext cx="2887501" cy="720000"/>
          </a:xfrm>
          <a:prstGeom prst="rect">
            <a:avLst/>
          </a:prstGeom>
          <a:gradFill>
            <a:gsLst>
              <a:gs pos="0">
                <a:srgbClr val="BFBFBF"/>
              </a:gs>
              <a:gs pos="1000">
                <a:srgbClr val="BFBFBF"/>
              </a:gs>
              <a:gs pos="57000">
                <a:srgbClr val="F2F2F2"/>
              </a:gs>
              <a:gs pos="100000">
                <a:srgbClr val="F2F2F2"/>
              </a:gs>
            </a:gsLst>
            <a:lin ang="0" scaled="0"/>
          </a:gradFill>
          <a:ln>
            <a:noFill/>
          </a:ln>
        </p:spPr>
        <p:txBody>
          <a:bodyPr anchorCtr="0" anchor="ctr" bIns="45700" lIns="91425" spcFirstLastPara="1" rIns="36000" wrap="square" tIns="45700">
            <a:noAutofit/>
          </a:bodyPr>
          <a:lstStyle/>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Загальна площа</a:t>
            </a:r>
            <a:r>
              <a:rPr b="1" i="0" lang="uk-UA" sz="1000">
                <a:solidFill>
                  <a:schemeClr val="dk2"/>
                </a:solidFill>
                <a:latin typeface="Arial"/>
                <a:ea typeface="Arial"/>
                <a:cs typeface="Arial"/>
                <a:sym typeface="Arial"/>
              </a:rPr>
              <a:t> </a:t>
            </a:r>
            <a:r>
              <a:rPr b="1" i="0" lang="uk-UA" sz="1000">
                <a:solidFill>
                  <a:schemeClr val="dk2"/>
                </a:solidFill>
                <a:latin typeface="Calibri"/>
                <a:ea typeface="Calibri"/>
                <a:cs typeface="Calibri"/>
                <a:sym typeface="Calibri"/>
              </a:rPr>
              <a:t>– 3,8 га</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Місткість контейнерної площадки – </a:t>
            </a:r>
            <a:r>
              <a:rPr b="1" i="0" lang="uk-UA" sz="1000">
                <a:solidFill>
                  <a:schemeClr val="dk2"/>
                </a:solidFill>
                <a:latin typeface="Calibri"/>
                <a:ea typeface="Calibri"/>
                <a:cs typeface="Calibri"/>
                <a:sym typeface="Calibri"/>
              </a:rPr>
              <a:t>276 TEU</a:t>
            </a:r>
            <a:endParaRPr b="1" i="0" sz="1000">
              <a:solidFill>
                <a:schemeClr val="dk2"/>
              </a:solidFill>
              <a:latin typeface="Calibri"/>
              <a:ea typeface="Calibri"/>
              <a:cs typeface="Calibri"/>
              <a:sym typeface="Calibri"/>
            </a:endParaRPr>
          </a:p>
        </p:txBody>
      </p:sp>
      <p:sp>
        <p:nvSpPr>
          <p:cNvPr id="367" name="Google Shape;367;p5"/>
          <p:cNvSpPr/>
          <p:nvPr/>
        </p:nvSpPr>
        <p:spPr>
          <a:xfrm>
            <a:off x="1945935" y="3951299"/>
            <a:ext cx="2887501" cy="720000"/>
          </a:xfrm>
          <a:prstGeom prst="rect">
            <a:avLst/>
          </a:prstGeom>
          <a:gradFill>
            <a:gsLst>
              <a:gs pos="0">
                <a:srgbClr val="BFBFBF"/>
              </a:gs>
              <a:gs pos="1000">
                <a:srgbClr val="BFBFBF"/>
              </a:gs>
              <a:gs pos="57000">
                <a:srgbClr val="F2F2F2"/>
              </a:gs>
              <a:gs pos="100000">
                <a:srgbClr val="F2F2F2"/>
              </a:gs>
            </a:gsLst>
            <a:lin ang="0" scaled="0"/>
          </a:gradFill>
          <a:ln>
            <a:noFill/>
          </a:ln>
        </p:spPr>
        <p:txBody>
          <a:bodyPr anchorCtr="0" anchor="ctr" bIns="45700" lIns="91425" spcFirstLastPara="1" rIns="36000" wrap="square" tIns="45700">
            <a:noAutofit/>
          </a:bodyPr>
          <a:lstStyle/>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площа – 1,5 га</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місткість площадки – 360 TEU</a:t>
            </a:r>
            <a:endParaRPr/>
          </a:p>
          <a:p>
            <a:pPr indent="-171450" lvl="0" marL="171450" marR="0" rtl="0" algn="l">
              <a:lnSpc>
                <a:spcPct val="130000"/>
              </a:lnSpc>
              <a:spcBef>
                <a:spcPts val="0"/>
              </a:spcBef>
              <a:spcAft>
                <a:spcPts val="0"/>
              </a:spcAft>
              <a:buClr>
                <a:schemeClr val="dk2"/>
              </a:buClr>
              <a:buSzPts val="1000"/>
              <a:buFont typeface="Noto Sans Symbols"/>
              <a:buChar char="▪"/>
            </a:pPr>
            <a:r>
              <a:rPr b="1" lang="uk-UA" sz="1000">
                <a:solidFill>
                  <a:schemeClr val="dk2"/>
                </a:solidFill>
                <a:latin typeface="Calibri"/>
                <a:ea typeface="Calibri"/>
                <a:cs typeface="Calibri"/>
                <a:sym typeface="Calibri"/>
              </a:rPr>
              <a:t>контейнерних кранів – 1</a:t>
            </a:r>
            <a:endParaRPr b="1" sz="1000">
              <a:solidFill>
                <a:schemeClr val="dk2"/>
              </a:solidFill>
              <a:latin typeface="Calibri"/>
              <a:ea typeface="Calibri"/>
              <a:cs typeface="Calibri"/>
              <a:sym typeface="Calibri"/>
            </a:endParaRPr>
          </a:p>
        </p:txBody>
      </p:sp>
      <p:sp>
        <p:nvSpPr>
          <p:cNvPr id="368" name="Google Shape;368;p5"/>
          <p:cNvSpPr/>
          <p:nvPr/>
        </p:nvSpPr>
        <p:spPr>
          <a:xfrm>
            <a:off x="633706" y="4634089"/>
            <a:ext cx="39052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uk-UA" sz="1400">
                <a:solidFill>
                  <a:srgbClr val="861916"/>
                </a:solidFill>
                <a:latin typeface="Calibri"/>
                <a:ea typeface="Calibri"/>
                <a:cs typeface="Calibri"/>
                <a:sym typeface="Calibri"/>
              </a:rPr>
              <a:t>Тимчасово не підконтрольні території</a:t>
            </a:r>
            <a:endParaRPr b="1" i="0" sz="1400">
              <a:solidFill>
                <a:srgbClr val="861916"/>
              </a:solidFill>
              <a:latin typeface="Calibri"/>
              <a:ea typeface="Calibri"/>
              <a:cs typeface="Calibri"/>
              <a:sym typeface="Calibri"/>
            </a:endParaRPr>
          </a:p>
        </p:txBody>
      </p:sp>
      <p:sp>
        <p:nvSpPr>
          <p:cNvPr id="369" name="Google Shape;369;p5"/>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uk-UA" sz="2800">
                <a:solidFill>
                  <a:schemeClr val="lt1"/>
                </a:solidFill>
                <a:latin typeface="Calibri"/>
                <a:ea typeface="Calibri"/>
                <a:cs typeface="Calibri"/>
                <a:sym typeface="Calibri"/>
              </a:rPr>
              <a:t>Характеристика терміналів філії «ЦТС «Ліски»</a:t>
            </a:r>
            <a:endParaRPr b="1" sz="2800">
              <a:solidFill>
                <a:schemeClr val="lt1"/>
              </a:solidFill>
              <a:latin typeface="Calibri"/>
              <a:ea typeface="Calibri"/>
              <a:cs typeface="Calibri"/>
              <a:sym typeface="Calibri"/>
            </a:endParaRPr>
          </a:p>
        </p:txBody>
      </p:sp>
      <p:sp>
        <p:nvSpPr>
          <p:cNvPr id="370" name="Google Shape;370;p5"/>
          <p:cNvSpPr/>
          <p:nvPr/>
        </p:nvSpPr>
        <p:spPr>
          <a:xfrm>
            <a:off x="4840168" y="768261"/>
            <a:ext cx="7251700" cy="5780042"/>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5"/>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5</a:t>
            </a:r>
            <a:endParaRPr sz="1800">
              <a:solidFill>
                <a:srgbClr val="1E4E79"/>
              </a:solidFill>
              <a:latin typeface="Calibri"/>
              <a:ea typeface="Calibri"/>
              <a:cs typeface="Calibri"/>
              <a:sym typeface="Calibri"/>
            </a:endParaRPr>
          </a:p>
        </p:txBody>
      </p:sp>
      <p:sp>
        <p:nvSpPr>
          <p:cNvPr id="372" name="Google Shape;372;p5"/>
          <p:cNvSpPr/>
          <p:nvPr/>
        </p:nvSpPr>
        <p:spPr>
          <a:xfrm>
            <a:off x="4840168" y="2335223"/>
            <a:ext cx="7085127" cy="2961951"/>
          </a:xfrm>
          <a:prstGeom prst="rect">
            <a:avLst/>
          </a:prstGeom>
          <a:noFill/>
          <a:ln>
            <a:noFill/>
          </a:ln>
        </p:spPr>
        <p:txBody>
          <a:bodyPr anchorCtr="0" anchor="ctr" bIns="45700" lIns="91425" spcFirstLastPara="1" rIns="91425" wrap="square" tIns="45700">
            <a:noAutofit/>
          </a:bodyPr>
          <a:lstStyle/>
          <a:p>
            <a:pPr indent="-171450" lvl="0" marL="171450" marR="0" rtl="0" algn="just">
              <a:spcBef>
                <a:spcPts val="0"/>
              </a:spcBef>
              <a:spcAft>
                <a:spcPts val="0"/>
              </a:spcAft>
              <a:buClr>
                <a:srgbClr val="3F3F3F"/>
              </a:buClr>
              <a:buSzPts val="2000"/>
              <a:buFont typeface="Arial"/>
              <a:buChar char="•"/>
            </a:pPr>
            <a:r>
              <a:rPr b="1" lang="uk-UA" sz="2000">
                <a:solidFill>
                  <a:srgbClr val="3F3F3F"/>
                </a:solidFill>
                <a:latin typeface="Calibri"/>
                <a:ea typeface="Calibri"/>
                <a:cs typeface="Calibri"/>
                <a:sym typeface="Calibri"/>
              </a:rPr>
              <a:t>Організація перевезень вантажів в універсальних та спеціалізованих контейнерах залізничним, автомобільним і морським транспортом, в т.ч. і у залізнично-поромному сполученні</a:t>
            </a:r>
            <a:endParaRPr/>
          </a:p>
          <a:p>
            <a:pPr indent="-114300" lvl="0" marL="171450" marR="0" rtl="0" algn="just">
              <a:spcBef>
                <a:spcPts val="0"/>
              </a:spcBef>
              <a:spcAft>
                <a:spcPts val="0"/>
              </a:spcAft>
              <a:buClr>
                <a:schemeClr val="dk1"/>
              </a:buClr>
              <a:buSzPts val="900"/>
              <a:buFont typeface="Arial"/>
              <a:buNone/>
            </a:pPr>
            <a:r>
              <a:t/>
            </a:r>
            <a:endParaRPr b="1" sz="900">
              <a:solidFill>
                <a:srgbClr val="3F3F3F"/>
              </a:solidFill>
              <a:latin typeface="Calibri"/>
              <a:ea typeface="Calibri"/>
              <a:cs typeface="Calibri"/>
              <a:sym typeface="Calibri"/>
            </a:endParaRPr>
          </a:p>
          <a:p>
            <a:pPr indent="-171450" lvl="0" marL="171450" marR="0" rtl="0" algn="just">
              <a:spcBef>
                <a:spcPts val="0"/>
              </a:spcBef>
              <a:spcAft>
                <a:spcPts val="0"/>
              </a:spcAft>
              <a:buClr>
                <a:srgbClr val="3F3F3F"/>
              </a:buClr>
              <a:buSzPts val="2000"/>
              <a:buFont typeface="Arial"/>
              <a:buChar char="•"/>
            </a:pPr>
            <a:r>
              <a:rPr b="1" lang="uk-UA" sz="2000">
                <a:solidFill>
                  <a:srgbClr val="3F3F3F"/>
                </a:solidFill>
                <a:latin typeface="Calibri"/>
                <a:ea typeface="Calibri"/>
                <a:cs typeface="Calibri"/>
                <a:sym typeface="Calibri"/>
              </a:rPr>
              <a:t>Організація та оперування проектів контейнерних, контрейлерних поїздів та поїздів комбінованого транспорту</a:t>
            </a:r>
            <a:endParaRPr/>
          </a:p>
          <a:p>
            <a:pPr indent="-114300" lvl="0" marL="171450" marR="0" rtl="0" algn="just">
              <a:spcBef>
                <a:spcPts val="0"/>
              </a:spcBef>
              <a:spcAft>
                <a:spcPts val="0"/>
              </a:spcAft>
              <a:buClr>
                <a:schemeClr val="dk1"/>
              </a:buClr>
              <a:buSzPts val="900"/>
              <a:buFont typeface="Arial"/>
              <a:buNone/>
            </a:pPr>
            <a:r>
              <a:t/>
            </a:r>
            <a:endParaRPr b="1" sz="900">
              <a:solidFill>
                <a:srgbClr val="3F3F3F"/>
              </a:solidFill>
              <a:latin typeface="Calibri"/>
              <a:ea typeface="Calibri"/>
              <a:cs typeface="Calibri"/>
              <a:sym typeface="Calibri"/>
            </a:endParaRPr>
          </a:p>
          <a:p>
            <a:pPr indent="-171450" lvl="0" marL="171450" marR="0" rtl="0" algn="just">
              <a:spcBef>
                <a:spcPts val="0"/>
              </a:spcBef>
              <a:spcAft>
                <a:spcPts val="0"/>
              </a:spcAft>
              <a:buClr>
                <a:srgbClr val="3F3F3F"/>
              </a:buClr>
              <a:buSzPts val="2000"/>
              <a:buFont typeface="Arial"/>
              <a:buChar char="•"/>
            </a:pPr>
            <a:r>
              <a:rPr b="1" lang="uk-UA" sz="2000">
                <a:solidFill>
                  <a:srgbClr val="3F3F3F"/>
                </a:solidFill>
                <a:latin typeface="Calibri"/>
                <a:ea typeface="Calibri"/>
                <a:cs typeface="Calibri"/>
                <a:sym typeface="Calibri"/>
              </a:rPr>
              <a:t>Доставка вантажів за схемою «від дверей до дверей» з використанням власного автотранспорту по всій території України</a:t>
            </a:r>
            <a:endParaRPr/>
          </a:p>
          <a:p>
            <a:pPr indent="-114300" lvl="0" marL="171450" marR="0" rtl="0" algn="just">
              <a:spcBef>
                <a:spcPts val="0"/>
              </a:spcBef>
              <a:spcAft>
                <a:spcPts val="0"/>
              </a:spcAft>
              <a:buClr>
                <a:schemeClr val="dk1"/>
              </a:buClr>
              <a:buSzPts val="900"/>
              <a:buFont typeface="Arial"/>
              <a:buNone/>
            </a:pPr>
            <a:r>
              <a:t/>
            </a:r>
            <a:endParaRPr b="1" sz="900">
              <a:solidFill>
                <a:srgbClr val="3F3F3F"/>
              </a:solidFill>
              <a:latin typeface="Calibri"/>
              <a:ea typeface="Calibri"/>
              <a:cs typeface="Calibri"/>
              <a:sym typeface="Calibri"/>
            </a:endParaRPr>
          </a:p>
          <a:p>
            <a:pPr indent="-171450" lvl="0" marL="171450" marR="0" rtl="0" algn="just">
              <a:spcBef>
                <a:spcPts val="0"/>
              </a:spcBef>
              <a:spcAft>
                <a:spcPts val="0"/>
              </a:spcAft>
              <a:buClr>
                <a:srgbClr val="3F3F3F"/>
              </a:buClr>
              <a:buSzPts val="2000"/>
              <a:buFont typeface="Arial"/>
              <a:buChar char="•"/>
            </a:pPr>
            <a:r>
              <a:rPr b="1" lang="uk-UA" sz="2000">
                <a:solidFill>
                  <a:srgbClr val="3F3F3F"/>
                </a:solidFill>
                <a:latin typeface="Calibri"/>
                <a:ea typeface="Calibri"/>
                <a:cs typeface="Calibri"/>
                <a:sym typeface="Calibri"/>
              </a:rPr>
              <a:t>Послуги транспортної та складської логістики з використанням власних виробничих потужностей і транспортних засобів</a:t>
            </a:r>
            <a:endParaRPr/>
          </a:p>
          <a:p>
            <a:pPr indent="-114300" lvl="0" marL="171450" marR="0" rtl="0" algn="just">
              <a:spcBef>
                <a:spcPts val="0"/>
              </a:spcBef>
              <a:spcAft>
                <a:spcPts val="0"/>
              </a:spcAft>
              <a:buClr>
                <a:schemeClr val="dk1"/>
              </a:buClr>
              <a:buSzPts val="900"/>
              <a:buFont typeface="Arial"/>
              <a:buNone/>
            </a:pPr>
            <a:r>
              <a:t/>
            </a:r>
            <a:endParaRPr b="1" sz="900">
              <a:solidFill>
                <a:srgbClr val="3F3F3F"/>
              </a:solidFill>
              <a:latin typeface="Calibri"/>
              <a:ea typeface="Calibri"/>
              <a:cs typeface="Calibri"/>
              <a:sym typeface="Calibri"/>
            </a:endParaRPr>
          </a:p>
          <a:p>
            <a:pPr indent="-171450" lvl="0" marL="171450" marR="0" rtl="0" algn="just">
              <a:spcBef>
                <a:spcPts val="0"/>
              </a:spcBef>
              <a:spcAft>
                <a:spcPts val="0"/>
              </a:spcAft>
              <a:buClr>
                <a:srgbClr val="3F3F3F"/>
              </a:buClr>
              <a:buSzPts val="2000"/>
              <a:buFont typeface="Arial"/>
              <a:buChar char="•"/>
            </a:pPr>
            <a:r>
              <a:rPr b="1" lang="uk-UA" sz="2000">
                <a:solidFill>
                  <a:srgbClr val="3F3F3F"/>
                </a:solidFill>
                <a:latin typeface="Calibri"/>
                <a:ea typeface="Calibri"/>
                <a:cs typeface="Calibri"/>
                <a:sym typeface="Calibri"/>
              </a:rPr>
              <a:t>Організація митного оформлення вантажів</a:t>
            </a:r>
            <a:endParaRPr/>
          </a:p>
          <a:p>
            <a:pPr indent="-114300" lvl="0" marL="171450" marR="0" rtl="0" algn="just">
              <a:spcBef>
                <a:spcPts val="0"/>
              </a:spcBef>
              <a:spcAft>
                <a:spcPts val="0"/>
              </a:spcAft>
              <a:buClr>
                <a:schemeClr val="dk1"/>
              </a:buClr>
              <a:buSzPts val="900"/>
              <a:buFont typeface="Arial"/>
              <a:buNone/>
            </a:pPr>
            <a:r>
              <a:t/>
            </a:r>
            <a:endParaRPr b="1" sz="900">
              <a:solidFill>
                <a:srgbClr val="3F3F3F"/>
              </a:solidFill>
              <a:latin typeface="Calibri"/>
              <a:ea typeface="Calibri"/>
              <a:cs typeface="Calibri"/>
              <a:sym typeface="Calibri"/>
            </a:endParaRPr>
          </a:p>
          <a:p>
            <a:pPr indent="-171450" lvl="0" marL="171450" marR="0" rtl="0" algn="just">
              <a:spcBef>
                <a:spcPts val="0"/>
              </a:spcBef>
              <a:spcAft>
                <a:spcPts val="0"/>
              </a:spcAft>
              <a:buClr>
                <a:srgbClr val="3F3F3F"/>
              </a:buClr>
              <a:buSzPts val="2000"/>
              <a:buFont typeface="Arial"/>
              <a:buChar char="•"/>
            </a:pPr>
            <a:r>
              <a:rPr b="1" lang="uk-UA" sz="2000">
                <a:solidFill>
                  <a:srgbClr val="3F3F3F"/>
                </a:solidFill>
                <a:latin typeface="Calibri"/>
                <a:ea typeface="Calibri"/>
                <a:cs typeface="Calibri"/>
                <a:sym typeface="Calibri"/>
              </a:rPr>
              <a:t>Зберігання вантажів (у тому числі в контейнерах) в режимі митного складу та складу тимчасового зберігання</a:t>
            </a:r>
            <a:endParaRPr b="1" sz="2000">
              <a:solidFill>
                <a:srgbClr val="3F3F3F"/>
              </a:solidFill>
              <a:latin typeface="Calibri"/>
              <a:ea typeface="Calibri"/>
              <a:cs typeface="Calibri"/>
              <a:sym typeface="Calibri"/>
            </a:endParaRPr>
          </a:p>
        </p:txBody>
      </p:sp>
      <p:sp>
        <p:nvSpPr>
          <p:cNvPr id="373" name="Google Shape;373;p5"/>
          <p:cNvSpPr/>
          <p:nvPr/>
        </p:nvSpPr>
        <p:spPr>
          <a:xfrm>
            <a:off x="5770275" y="768254"/>
            <a:ext cx="5357400" cy="307800"/>
          </a:xfrm>
          <a:prstGeom prst="rect">
            <a:avLst/>
          </a:prstGeom>
          <a:gradFill>
            <a:gsLst>
              <a:gs pos="0">
                <a:srgbClr val="D8E2F3"/>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uk-UA" sz="1800">
                <a:solidFill>
                  <a:schemeClr val="dk1"/>
                </a:solidFill>
                <a:latin typeface="Calibri"/>
                <a:ea typeface="Calibri"/>
                <a:cs typeface="Calibri"/>
                <a:sym typeface="Calibri"/>
              </a:rPr>
              <a:t>Напрямки діяльності та портфель послуг</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6</a:t>
            </a:r>
            <a:endParaRPr sz="1800">
              <a:solidFill>
                <a:srgbClr val="1E4E79"/>
              </a:solidFill>
              <a:latin typeface="Calibri"/>
              <a:ea typeface="Calibri"/>
              <a:cs typeface="Calibri"/>
              <a:sym typeface="Calibri"/>
            </a:endParaRPr>
          </a:p>
        </p:txBody>
      </p:sp>
      <p:sp>
        <p:nvSpPr>
          <p:cNvPr id="379" name="Google Shape;379;p6"/>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zlenko.a\Desktop\внутр.jpg" id="380" name="Google Shape;380;p6"/>
          <p:cNvPicPr preferRelativeResize="0"/>
          <p:nvPr/>
        </p:nvPicPr>
        <p:blipFill rotWithShape="1">
          <a:blip r:embed="rId3">
            <a:alphaModFix/>
          </a:blip>
          <a:srcRect b="0" l="6716" r="12302" t="0"/>
          <a:stretch/>
        </p:blipFill>
        <p:spPr>
          <a:xfrm>
            <a:off x="6096000" y="2762192"/>
            <a:ext cx="5890691" cy="3394965"/>
          </a:xfrm>
          <a:prstGeom prst="rect">
            <a:avLst/>
          </a:prstGeom>
          <a:noFill/>
          <a:ln>
            <a:noFill/>
          </a:ln>
        </p:spPr>
      </p:pic>
      <p:pic>
        <p:nvPicPr>
          <p:cNvPr descr="C:\Users\zlenko.a\Desktop\транз.jpg" id="381" name="Google Shape;381;p6"/>
          <p:cNvPicPr preferRelativeResize="0"/>
          <p:nvPr/>
        </p:nvPicPr>
        <p:blipFill rotWithShape="1">
          <a:blip r:embed="rId4">
            <a:alphaModFix/>
          </a:blip>
          <a:srcRect b="0" l="4374" r="13667" t="0"/>
          <a:stretch/>
        </p:blipFill>
        <p:spPr>
          <a:xfrm>
            <a:off x="0" y="2790474"/>
            <a:ext cx="6004874" cy="3371617"/>
          </a:xfrm>
          <a:prstGeom prst="rect">
            <a:avLst/>
          </a:prstGeom>
          <a:noFill/>
          <a:ln>
            <a:noFill/>
          </a:ln>
        </p:spPr>
      </p:pic>
      <p:sp>
        <p:nvSpPr>
          <p:cNvPr id="382" name="Google Shape;382;p6"/>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ctr">
              <a:lnSpc>
                <a:spcPct val="90000"/>
              </a:lnSpc>
              <a:spcBef>
                <a:spcPts val="0"/>
              </a:spcBef>
              <a:spcAft>
                <a:spcPts val="0"/>
              </a:spcAft>
              <a:buClr>
                <a:schemeClr val="lt1"/>
              </a:buClr>
              <a:buSzPct val="100000"/>
              <a:buFont typeface="Calibri"/>
              <a:buNone/>
            </a:pPr>
            <a:r>
              <a:rPr b="1" lang="uk-UA" sz="2800">
                <a:solidFill>
                  <a:schemeClr val="lt1"/>
                </a:solidFill>
                <a:latin typeface="Calibri"/>
                <a:ea typeface="Calibri"/>
                <a:cs typeface="Calibri"/>
                <a:sym typeface="Calibri"/>
              </a:rPr>
              <a:t>Маршрути транзитних та внутрішніх сполучень по території України – якісно інший рівень роботи</a:t>
            </a:r>
            <a:endParaRPr/>
          </a:p>
          <a:p>
            <a:pPr indent="0" lvl="0" marL="0" marR="0" rtl="0" algn="ctr">
              <a:lnSpc>
                <a:spcPct val="90000"/>
              </a:lnSpc>
              <a:spcBef>
                <a:spcPts val="0"/>
              </a:spcBef>
              <a:spcAft>
                <a:spcPts val="0"/>
              </a:spcAft>
              <a:buClr>
                <a:schemeClr val="lt1"/>
              </a:buClr>
              <a:buSzPct val="100000"/>
              <a:buFont typeface="Calibri"/>
              <a:buNone/>
            </a:pPr>
            <a:r>
              <a:rPr b="1" lang="uk-UA" sz="2800">
                <a:solidFill>
                  <a:schemeClr val="lt1"/>
                </a:solidFill>
                <a:latin typeface="Calibri"/>
                <a:ea typeface="Calibri"/>
                <a:cs typeface="Calibri"/>
                <a:sym typeface="Calibri"/>
              </a:rPr>
              <a:t>Філії «ЦТС «Ліски»</a:t>
            </a:r>
            <a:endParaRPr/>
          </a:p>
        </p:txBody>
      </p:sp>
      <p:sp>
        <p:nvSpPr>
          <p:cNvPr id="383" name="Google Shape;383;p6"/>
          <p:cNvSpPr/>
          <p:nvPr/>
        </p:nvSpPr>
        <p:spPr>
          <a:xfrm>
            <a:off x="138557" y="610658"/>
            <a:ext cx="3970341" cy="2125901"/>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uk-UA" sz="1400">
                <a:solidFill>
                  <a:srgbClr val="595959"/>
                </a:solidFill>
                <a:latin typeface="Calibri"/>
                <a:ea typeface="Calibri"/>
                <a:cs typeface="Calibri"/>
                <a:sym typeface="Calibri"/>
              </a:rPr>
              <a:t>Максимально ефективне використання стабільних договірних відносин з транспортними та експедиторськими компаніями на внутрішньому і міжнародному ринках дозволять значно посилити конкурентні позиції АТ «Укрзалізниця» / Філії «ЦТС «Ліски» на міжнародному транспортному ринку, що позитивно відобразиться на всіх учасниках вантажоперевізного процесу</a:t>
            </a:r>
            <a:endParaRPr b="1" sz="1400">
              <a:solidFill>
                <a:srgbClr val="595959"/>
              </a:solidFill>
              <a:latin typeface="Calibri"/>
              <a:ea typeface="Calibri"/>
              <a:cs typeface="Calibri"/>
              <a:sym typeface="Calibri"/>
            </a:endParaRPr>
          </a:p>
        </p:txBody>
      </p:sp>
      <p:sp>
        <p:nvSpPr>
          <p:cNvPr id="384" name="Google Shape;384;p6"/>
          <p:cNvSpPr/>
          <p:nvPr/>
        </p:nvSpPr>
        <p:spPr>
          <a:xfrm>
            <a:off x="4264024" y="439207"/>
            <a:ext cx="3884937" cy="2235996"/>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uk-UA" sz="1400">
                <a:solidFill>
                  <a:srgbClr val="595959"/>
                </a:solidFill>
                <a:latin typeface="Calibri"/>
                <a:ea typeface="Calibri"/>
                <a:cs typeface="Calibri"/>
                <a:sym typeface="Calibri"/>
              </a:rPr>
              <a:t>В листопаді між АТ «Укрзалізниця» та Філією «ЦТС «Ліски» підписано меморандум про взаєморозуміння та співпрацю із компанією DHL Global Forwarding, відповідно до якого Укрзалізниця та DHL організовуватимуть контейнерні поїзди, залучатимуть додаткові вантажі та розширюватимуть географію перевезень</a:t>
            </a:r>
            <a:endParaRPr b="1" sz="1400">
              <a:solidFill>
                <a:srgbClr val="595959"/>
              </a:solidFill>
              <a:latin typeface="Calibri"/>
              <a:ea typeface="Calibri"/>
              <a:cs typeface="Calibri"/>
              <a:sym typeface="Calibri"/>
            </a:endParaRPr>
          </a:p>
        </p:txBody>
      </p:sp>
      <p:sp>
        <p:nvSpPr>
          <p:cNvPr id="385" name="Google Shape;385;p6"/>
          <p:cNvSpPr/>
          <p:nvPr/>
        </p:nvSpPr>
        <p:spPr>
          <a:xfrm>
            <a:off x="8274904" y="260615"/>
            <a:ext cx="3604491" cy="2390219"/>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uk-UA" sz="1400">
                <a:solidFill>
                  <a:srgbClr val="595959"/>
                </a:solidFill>
                <a:latin typeface="Calibri"/>
                <a:ea typeface="Calibri"/>
                <a:cs typeface="Calibri"/>
                <a:sym typeface="Calibri"/>
              </a:rPr>
              <a:t>В грудні Філія «Центр транспортного сервісу «Ліски» підписала меморандум про співпрацю з морськими перевізниками «Укрферрі» і «FerriPlus» зі створення маршруту, який відкриє нові альтернативні ворота в Європу для залізничних перевезень з Азії</a:t>
            </a:r>
            <a:endParaRPr b="1" sz="1400">
              <a:solidFill>
                <a:srgbClr val="595959"/>
              </a:solidFill>
              <a:latin typeface="Calibri"/>
              <a:ea typeface="Calibri"/>
              <a:cs typeface="Calibri"/>
              <a:sym typeface="Calibri"/>
            </a:endParaRPr>
          </a:p>
        </p:txBody>
      </p:sp>
      <p:sp>
        <p:nvSpPr>
          <p:cNvPr id="386" name="Google Shape;386;p6"/>
          <p:cNvSpPr/>
          <p:nvPr/>
        </p:nvSpPr>
        <p:spPr>
          <a:xfrm>
            <a:off x="6140449" y="4749215"/>
            <a:ext cx="2155094" cy="181856"/>
          </a:xfrm>
          <a:prstGeom prst="rect">
            <a:avLst/>
          </a:prstGeom>
          <a:gradFill>
            <a:gsLst>
              <a:gs pos="0">
                <a:srgbClr val="D8E2F3"/>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uk-UA" sz="1200">
                <a:solidFill>
                  <a:schemeClr val="dk1"/>
                </a:solidFill>
                <a:latin typeface="Calibri"/>
                <a:ea typeface="Calibri"/>
                <a:cs typeface="Calibri"/>
                <a:sym typeface="Calibri"/>
              </a:rPr>
              <a:t>Внутрішнє</a:t>
            </a:r>
            <a:endParaRPr b="1" sz="1400">
              <a:solidFill>
                <a:schemeClr val="dk1"/>
              </a:solidFill>
              <a:latin typeface="Calibri"/>
              <a:ea typeface="Calibri"/>
              <a:cs typeface="Calibri"/>
              <a:sym typeface="Calibri"/>
            </a:endParaRPr>
          </a:p>
        </p:txBody>
      </p:sp>
      <p:sp>
        <p:nvSpPr>
          <p:cNvPr id="387" name="Google Shape;387;p6"/>
          <p:cNvSpPr/>
          <p:nvPr/>
        </p:nvSpPr>
        <p:spPr>
          <a:xfrm>
            <a:off x="266700" y="4758444"/>
            <a:ext cx="1976438" cy="182463"/>
          </a:xfrm>
          <a:prstGeom prst="rect">
            <a:avLst/>
          </a:prstGeom>
          <a:gradFill>
            <a:gsLst>
              <a:gs pos="0">
                <a:srgbClr val="D8E2F3"/>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uk-UA" sz="1200">
                <a:solidFill>
                  <a:schemeClr val="dk1"/>
                </a:solidFill>
                <a:latin typeface="Calibri"/>
                <a:ea typeface="Calibri"/>
                <a:cs typeface="Calibri"/>
                <a:sym typeface="Calibri"/>
              </a:rPr>
              <a:t>Транзит</a:t>
            </a:r>
            <a:endParaRPr b="1" sz="1200">
              <a:solidFill>
                <a:schemeClr val="dk1"/>
              </a:solidFill>
              <a:latin typeface="Calibri"/>
              <a:ea typeface="Calibri"/>
              <a:cs typeface="Calibri"/>
              <a:sym typeface="Calibri"/>
            </a:endParaRPr>
          </a:p>
        </p:txBody>
      </p:sp>
      <p:sp>
        <p:nvSpPr>
          <p:cNvPr id="388" name="Google Shape;388;p6"/>
          <p:cNvSpPr txBox="1"/>
          <p:nvPr/>
        </p:nvSpPr>
        <p:spPr>
          <a:xfrm>
            <a:off x="-57150" y="3829099"/>
            <a:ext cx="188595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uk-UA" sz="1100">
                <a:solidFill>
                  <a:srgbClr val="FF0000"/>
                </a:solidFill>
                <a:latin typeface="Calibri"/>
                <a:ea typeface="Calibri"/>
                <a:cs typeface="Calibri"/>
                <a:sym typeface="Calibri"/>
              </a:rPr>
              <a:t>2018: 119 900 T / 10 800 TEU</a:t>
            </a:r>
            <a:endParaRPr b="1" i="1" sz="1100">
              <a:solidFill>
                <a:srgbClr val="FF0000"/>
              </a:solidFill>
              <a:latin typeface="Calibri"/>
              <a:ea typeface="Calibri"/>
              <a:cs typeface="Calibri"/>
              <a:sym typeface="Calibri"/>
            </a:endParaRPr>
          </a:p>
          <a:p>
            <a:pPr indent="0" lvl="0" marL="0" marR="0" rtl="0" algn="l">
              <a:spcBef>
                <a:spcPts val="0"/>
              </a:spcBef>
              <a:spcAft>
                <a:spcPts val="0"/>
              </a:spcAft>
              <a:buNone/>
            </a:pPr>
            <a:r>
              <a:rPr b="1" i="1" lang="uk-UA" sz="1100">
                <a:solidFill>
                  <a:srgbClr val="FF0000"/>
                </a:solidFill>
                <a:latin typeface="Calibri"/>
                <a:ea typeface="Calibri"/>
                <a:cs typeface="Calibri"/>
                <a:sym typeface="Calibri"/>
              </a:rPr>
              <a:t>2019: 186 200 T / 16 700 TEU</a:t>
            </a:r>
            <a:endParaRPr b="1" i="1" sz="1100">
              <a:solidFill>
                <a:srgbClr val="FF0000"/>
              </a:solidFill>
              <a:latin typeface="Calibri"/>
              <a:ea typeface="Calibri"/>
              <a:cs typeface="Calibri"/>
              <a:sym typeface="Calibri"/>
            </a:endParaRPr>
          </a:p>
        </p:txBody>
      </p:sp>
      <p:pic>
        <p:nvPicPr>
          <p:cNvPr id="389" name="Google Shape;389;p6"/>
          <p:cNvPicPr preferRelativeResize="0"/>
          <p:nvPr/>
        </p:nvPicPr>
        <p:blipFill rotWithShape="1">
          <a:blip r:embed="rId5">
            <a:alphaModFix/>
          </a:blip>
          <a:srcRect b="0" l="0" r="0" t="0"/>
          <a:stretch/>
        </p:blipFill>
        <p:spPr>
          <a:xfrm>
            <a:off x="220254" y="2721328"/>
            <a:ext cx="604707" cy="405154"/>
          </a:xfrm>
          <a:prstGeom prst="rect">
            <a:avLst/>
          </a:prstGeom>
          <a:noFill/>
          <a:ln>
            <a:noFill/>
          </a:ln>
        </p:spPr>
      </p:pic>
      <p:sp>
        <p:nvSpPr>
          <p:cNvPr id="390" name="Google Shape;390;p6"/>
          <p:cNvSpPr/>
          <p:nvPr/>
        </p:nvSpPr>
        <p:spPr>
          <a:xfrm rot="6284025">
            <a:off x="745271" y="2880928"/>
            <a:ext cx="729298" cy="1655720"/>
          </a:xfrm>
          <a:custGeom>
            <a:rect b="b" l="l" r="r" t="t"/>
            <a:pathLst>
              <a:path extrusionOk="0" h="1397107" w="1133394">
                <a:moveTo>
                  <a:pt x="0" y="1277932"/>
                </a:moveTo>
                <a:cubicBezTo>
                  <a:pt x="878181" y="1046643"/>
                  <a:pt x="1016371" y="516737"/>
                  <a:pt x="911194" y="214417"/>
                </a:cubicBezTo>
                <a:lnTo>
                  <a:pt x="821214" y="219718"/>
                </a:lnTo>
                <a:lnTo>
                  <a:pt x="978515" y="0"/>
                </a:lnTo>
                <a:lnTo>
                  <a:pt x="1133394" y="211893"/>
                </a:lnTo>
                <a:lnTo>
                  <a:pt x="1063596" y="216785"/>
                </a:lnTo>
                <a:cubicBezTo>
                  <a:pt x="1335183" y="912223"/>
                  <a:pt x="619905" y="1260247"/>
                  <a:pt x="439001" y="1397107"/>
                </a:cubicBezTo>
              </a:path>
            </a:pathLst>
          </a:custGeom>
          <a:solidFill>
            <a:srgbClr val="743E7A">
              <a:alpha val="16862"/>
            </a:srgbClr>
          </a:solidFill>
          <a:ln cap="flat" cmpd="sng" w="12700">
            <a:solidFill>
              <a:srgbClr val="7030A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500">
              <a:solidFill>
                <a:schemeClr val="dk2"/>
              </a:solidFill>
              <a:latin typeface="Tahoma"/>
              <a:ea typeface="Tahoma"/>
              <a:cs typeface="Tahoma"/>
              <a:sym typeface="Tahoma"/>
            </a:endParaRPr>
          </a:p>
        </p:txBody>
      </p:sp>
      <p:sp>
        <p:nvSpPr>
          <p:cNvPr id="391" name="Google Shape;391;p6"/>
          <p:cNvSpPr txBox="1"/>
          <p:nvPr/>
        </p:nvSpPr>
        <p:spPr>
          <a:xfrm>
            <a:off x="1704975" y="4037844"/>
            <a:ext cx="188595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uk-UA" sz="1100">
                <a:solidFill>
                  <a:srgbClr val="FF0000"/>
                </a:solidFill>
                <a:latin typeface="Calibri"/>
                <a:ea typeface="Calibri"/>
                <a:cs typeface="Calibri"/>
                <a:sym typeface="Calibri"/>
              </a:rPr>
              <a:t>2018: 9 100 T / 819 TEU</a:t>
            </a:r>
            <a:endParaRPr b="1" i="1" sz="1100">
              <a:solidFill>
                <a:srgbClr val="FF0000"/>
              </a:solidFill>
              <a:latin typeface="Calibri"/>
              <a:ea typeface="Calibri"/>
              <a:cs typeface="Calibri"/>
              <a:sym typeface="Calibri"/>
            </a:endParaRPr>
          </a:p>
          <a:p>
            <a:pPr indent="0" lvl="0" marL="0" marR="0" rtl="0" algn="l">
              <a:spcBef>
                <a:spcPts val="0"/>
              </a:spcBef>
              <a:spcAft>
                <a:spcPts val="0"/>
              </a:spcAft>
              <a:buNone/>
            </a:pPr>
            <a:r>
              <a:rPr b="1" i="1" lang="uk-UA" sz="1100">
                <a:solidFill>
                  <a:srgbClr val="FF0000"/>
                </a:solidFill>
                <a:latin typeface="Calibri"/>
                <a:ea typeface="Calibri"/>
                <a:cs typeface="Calibri"/>
                <a:sym typeface="Calibri"/>
              </a:rPr>
              <a:t>2019: 21 130 T / 1 900 TEU</a:t>
            </a:r>
            <a:endParaRPr b="1" i="1" sz="1100">
              <a:solidFill>
                <a:srgbClr val="FF0000"/>
              </a:solidFill>
              <a:latin typeface="Calibri"/>
              <a:ea typeface="Calibri"/>
              <a:cs typeface="Calibri"/>
              <a:sym typeface="Calibri"/>
            </a:endParaRPr>
          </a:p>
        </p:txBody>
      </p:sp>
      <p:sp>
        <p:nvSpPr>
          <p:cNvPr id="392" name="Google Shape;392;p6"/>
          <p:cNvSpPr/>
          <p:nvPr/>
        </p:nvSpPr>
        <p:spPr>
          <a:xfrm flipH="1" rot="-2877947">
            <a:off x="1340325" y="2848517"/>
            <a:ext cx="729298" cy="2095652"/>
          </a:xfrm>
          <a:custGeom>
            <a:rect b="b" l="l" r="r" t="t"/>
            <a:pathLst>
              <a:path extrusionOk="0" h="1397107" w="1133394">
                <a:moveTo>
                  <a:pt x="0" y="1277932"/>
                </a:moveTo>
                <a:cubicBezTo>
                  <a:pt x="878181" y="1046643"/>
                  <a:pt x="1016371" y="516737"/>
                  <a:pt x="911194" y="214417"/>
                </a:cubicBezTo>
                <a:lnTo>
                  <a:pt x="821214" y="219718"/>
                </a:lnTo>
                <a:lnTo>
                  <a:pt x="978515" y="0"/>
                </a:lnTo>
                <a:lnTo>
                  <a:pt x="1133394" y="211893"/>
                </a:lnTo>
                <a:lnTo>
                  <a:pt x="1063596" y="216785"/>
                </a:lnTo>
                <a:cubicBezTo>
                  <a:pt x="1335183" y="912223"/>
                  <a:pt x="619905" y="1260247"/>
                  <a:pt x="439001" y="1397107"/>
                </a:cubicBezTo>
              </a:path>
            </a:pathLst>
          </a:custGeom>
          <a:solidFill>
            <a:srgbClr val="00B050">
              <a:alpha val="16862"/>
            </a:srgbClr>
          </a:solidFill>
          <a:ln cap="flat" cmpd="sng" w="12700">
            <a:solidFill>
              <a:srgbClr val="7030A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500">
              <a:solidFill>
                <a:schemeClr val="dk2"/>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7"/>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7</a:t>
            </a:r>
            <a:endParaRPr sz="1800">
              <a:solidFill>
                <a:srgbClr val="1E4E79"/>
              </a:solidFill>
              <a:latin typeface="Calibri"/>
              <a:ea typeface="Calibri"/>
              <a:cs typeface="Calibri"/>
              <a:sym typeface="Calibri"/>
            </a:endParaRPr>
          </a:p>
        </p:txBody>
      </p:sp>
      <p:sp>
        <p:nvSpPr>
          <p:cNvPr id="398" name="Google Shape;398;p7"/>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7"/>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Calibri"/>
              <a:buNone/>
            </a:pPr>
            <a:r>
              <a:rPr b="1" lang="uk-UA" sz="2800">
                <a:solidFill>
                  <a:schemeClr val="lt1"/>
                </a:solidFill>
                <a:latin typeface="Calibri"/>
                <a:ea typeface="Calibri"/>
                <a:cs typeface="Calibri"/>
                <a:sym typeface="Calibri"/>
              </a:rPr>
              <a:t>Пропонуємий сервіс з перевезення напівпричепів Славкув (Польща) – Чорноморськ (Поромний комплекс)</a:t>
            </a:r>
            <a:endParaRPr b="1" sz="2800">
              <a:solidFill>
                <a:schemeClr val="lt1"/>
              </a:solidFill>
              <a:latin typeface="Calibri"/>
              <a:ea typeface="Calibri"/>
              <a:cs typeface="Calibri"/>
              <a:sym typeface="Calibri"/>
            </a:endParaRPr>
          </a:p>
        </p:txBody>
      </p:sp>
      <p:pic>
        <p:nvPicPr>
          <p:cNvPr id="400" name="Google Shape;400;p7"/>
          <p:cNvPicPr preferRelativeResize="0"/>
          <p:nvPr/>
        </p:nvPicPr>
        <p:blipFill rotWithShape="1">
          <a:blip r:embed="rId3">
            <a:alphaModFix/>
          </a:blip>
          <a:srcRect b="0" l="0" r="0" t="0"/>
          <a:stretch/>
        </p:blipFill>
        <p:spPr>
          <a:xfrm>
            <a:off x="130628" y="837291"/>
            <a:ext cx="7576457" cy="5479673"/>
          </a:xfrm>
          <a:prstGeom prst="rect">
            <a:avLst/>
          </a:prstGeom>
          <a:noFill/>
          <a:ln>
            <a:noFill/>
          </a:ln>
        </p:spPr>
      </p:pic>
      <p:sp>
        <p:nvSpPr>
          <p:cNvPr id="401" name="Google Shape;401;p7"/>
          <p:cNvSpPr txBox="1"/>
          <p:nvPr/>
        </p:nvSpPr>
        <p:spPr>
          <a:xfrm>
            <a:off x="7410450" y="5855299"/>
            <a:ext cx="48577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1200">
                <a:solidFill>
                  <a:schemeClr val="dk1"/>
                </a:solidFill>
                <a:latin typeface="Calibri"/>
                <a:ea typeface="Calibri"/>
                <a:cs typeface="Calibri"/>
                <a:sym typeface="Calibri"/>
              </a:rPr>
              <a:t>існуюча схема інтермодальних перевезень (Туреччина - Скандинавія)</a:t>
            </a:r>
            <a:endParaRPr/>
          </a:p>
          <a:p>
            <a:pPr indent="0" lvl="0" marL="0" marR="0" rtl="0" algn="l">
              <a:spcBef>
                <a:spcPts val="0"/>
              </a:spcBef>
              <a:spcAft>
                <a:spcPts val="0"/>
              </a:spcAft>
              <a:buNone/>
            </a:pPr>
            <a:r>
              <a:rPr lang="uk-UA" sz="1200">
                <a:solidFill>
                  <a:schemeClr val="dk1"/>
                </a:solidFill>
                <a:latin typeface="Calibri"/>
                <a:ea typeface="Calibri"/>
                <a:cs typeface="Calibri"/>
                <a:sym typeface="Calibri"/>
              </a:rPr>
              <a:t>пропонуєма схема інтермодальних перевезень (Туреччина - ЄС)</a:t>
            </a:r>
            <a:endParaRPr sz="1200">
              <a:solidFill>
                <a:schemeClr val="dk1"/>
              </a:solidFill>
              <a:latin typeface="Calibri"/>
              <a:ea typeface="Calibri"/>
              <a:cs typeface="Calibri"/>
              <a:sym typeface="Calibri"/>
            </a:endParaRPr>
          </a:p>
        </p:txBody>
      </p:sp>
      <p:cxnSp>
        <p:nvCxnSpPr>
          <p:cNvPr id="402" name="Google Shape;402;p7"/>
          <p:cNvCxnSpPr/>
          <p:nvPr/>
        </p:nvCxnSpPr>
        <p:spPr>
          <a:xfrm>
            <a:off x="7143750" y="6189976"/>
            <a:ext cx="266700" cy="0"/>
          </a:xfrm>
          <a:prstGeom prst="straightConnector1">
            <a:avLst/>
          </a:prstGeom>
          <a:noFill/>
          <a:ln cap="flat" cmpd="sng" w="38100">
            <a:solidFill>
              <a:schemeClr val="accent1"/>
            </a:solidFill>
            <a:prstDash val="dash"/>
            <a:miter lim="800000"/>
            <a:headEnd len="sm" w="sm" type="none"/>
            <a:tailEnd len="sm" w="sm" type="none"/>
          </a:ln>
        </p:spPr>
      </p:cxnSp>
      <p:cxnSp>
        <p:nvCxnSpPr>
          <p:cNvPr id="403" name="Google Shape;403;p7"/>
          <p:cNvCxnSpPr/>
          <p:nvPr/>
        </p:nvCxnSpPr>
        <p:spPr>
          <a:xfrm>
            <a:off x="7143750" y="6000751"/>
            <a:ext cx="266700" cy="0"/>
          </a:xfrm>
          <a:prstGeom prst="straightConnector1">
            <a:avLst/>
          </a:prstGeom>
          <a:noFill/>
          <a:ln cap="flat" cmpd="sng" w="38100">
            <a:solidFill>
              <a:srgbClr val="FF0000"/>
            </a:solidFill>
            <a:prstDash val="dash"/>
            <a:miter lim="800000"/>
            <a:headEnd len="sm" w="sm" type="none"/>
            <a:tailEnd len="sm" w="sm" type="none"/>
          </a:ln>
        </p:spPr>
      </p:cxnSp>
      <p:sp>
        <p:nvSpPr>
          <p:cNvPr id="404" name="Google Shape;404;p7"/>
          <p:cNvSpPr txBox="1"/>
          <p:nvPr/>
        </p:nvSpPr>
        <p:spPr>
          <a:xfrm>
            <a:off x="7639050" y="720799"/>
            <a:ext cx="4191000" cy="3970318"/>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Arial"/>
              <a:buChar char="•"/>
            </a:pPr>
            <a:r>
              <a:rPr lang="uk-UA" sz="1200">
                <a:solidFill>
                  <a:schemeClr val="dk1"/>
                </a:solidFill>
                <a:latin typeface="Calibri"/>
                <a:ea typeface="Calibri"/>
                <a:cs typeface="Calibri"/>
                <a:sym typeface="Calibri"/>
              </a:rPr>
              <a:t>Запланований регулярний початок: перший квартал 2021 року</a:t>
            </a:r>
            <a:endParaRPr/>
          </a:p>
          <a:p>
            <a:pPr indent="-171450" lvl="0" marL="171450" marR="0" rtl="0" algn="just">
              <a:spcBef>
                <a:spcPts val="0"/>
              </a:spcBef>
              <a:spcAft>
                <a:spcPts val="0"/>
              </a:spcAft>
              <a:buClr>
                <a:schemeClr val="dk1"/>
              </a:buClr>
              <a:buSzPts val="1200"/>
              <a:buFont typeface="Arial"/>
              <a:buChar char="•"/>
            </a:pPr>
            <a:r>
              <a:rPr lang="uk-UA" sz="1200">
                <a:solidFill>
                  <a:schemeClr val="dk1"/>
                </a:solidFill>
                <a:latin typeface="Calibri"/>
                <a:ea typeface="Calibri"/>
                <a:cs typeface="Calibri"/>
                <a:sym typeface="Calibri"/>
              </a:rPr>
              <a:t>Маршрут перевезення: Порт Карасу – Морський Торговельний Порт Чорноморськ (Поромний комплекс) – Славкув (Польща).</a:t>
            </a:r>
            <a:endParaRPr/>
          </a:p>
          <a:p>
            <a:pPr indent="-171450" lvl="0" marL="171450" marR="0" rtl="0" algn="just">
              <a:spcBef>
                <a:spcPts val="0"/>
              </a:spcBef>
              <a:spcAft>
                <a:spcPts val="0"/>
              </a:spcAft>
              <a:buClr>
                <a:schemeClr val="dk1"/>
              </a:buClr>
              <a:buSzPts val="1200"/>
              <a:buFont typeface="Arial"/>
              <a:buChar char="•"/>
            </a:pPr>
            <a:r>
              <a:rPr lang="uk-UA" sz="1200">
                <a:solidFill>
                  <a:schemeClr val="dk1"/>
                </a:solidFill>
                <a:latin typeface="Calibri"/>
                <a:ea typeface="Calibri"/>
                <a:cs typeface="Calibri"/>
                <a:sym typeface="Calibri"/>
              </a:rPr>
              <a:t>На першому етапі буде 2 групи вагонів по 40 вагонів (всього 80 вагонів). Один рейс в тиждень з однією групою вагонів (40 вагонів).</a:t>
            </a:r>
            <a:endParaRPr/>
          </a:p>
          <a:p>
            <a:pPr indent="-171450" lvl="0" marL="171450" marR="0" rtl="0" algn="just">
              <a:spcBef>
                <a:spcPts val="0"/>
              </a:spcBef>
              <a:spcAft>
                <a:spcPts val="0"/>
              </a:spcAft>
              <a:buClr>
                <a:schemeClr val="dk1"/>
              </a:buClr>
              <a:buSzPts val="1200"/>
              <a:buFont typeface="Arial"/>
              <a:buChar char="•"/>
            </a:pPr>
            <a:r>
              <a:rPr lang="uk-UA" sz="1200">
                <a:solidFill>
                  <a:schemeClr val="dk1"/>
                </a:solidFill>
                <a:latin typeface="Calibri"/>
                <a:ea typeface="Calibri"/>
                <a:cs typeface="Calibri"/>
                <a:sym typeface="Calibri"/>
              </a:rPr>
              <a:t>Зв’язок з напрямками:</a:t>
            </a:r>
            <a:endParaRPr/>
          </a:p>
          <a:p>
            <a:pPr indent="0" lvl="0" marL="0" marR="0" rtl="0" algn="just">
              <a:spcBef>
                <a:spcPts val="0"/>
              </a:spcBef>
              <a:spcAft>
                <a:spcPts val="0"/>
              </a:spcAft>
              <a:buNone/>
            </a:pPr>
            <a:r>
              <a:rPr lang="uk-UA" sz="1200">
                <a:solidFill>
                  <a:schemeClr val="dk1"/>
                </a:solidFill>
                <a:latin typeface="Calibri"/>
                <a:ea typeface="Calibri"/>
                <a:cs typeface="Calibri"/>
                <a:sym typeface="Calibri"/>
              </a:rPr>
              <a:t>     І. Кіль (Німеччина) – поромне сполучення</a:t>
            </a:r>
            <a:endParaRPr/>
          </a:p>
          <a:p>
            <a:pPr indent="0" lvl="0" marL="0" marR="0" rtl="0" algn="just">
              <a:spcBef>
                <a:spcPts val="0"/>
              </a:spcBef>
              <a:spcAft>
                <a:spcPts val="0"/>
              </a:spcAft>
              <a:buNone/>
            </a:pPr>
            <a:r>
              <a:rPr lang="uk-UA" sz="1200">
                <a:solidFill>
                  <a:schemeClr val="dk1"/>
                </a:solidFill>
                <a:latin typeface="Calibri"/>
                <a:ea typeface="Calibri"/>
                <a:cs typeface="Calibri"/>
                <a:sym typeface="Calibri"/>
              </a:rPr>
              <a:t>     ІІ. Гданськ, Гдиня (Польща) – поромне сполучення</a:t>
            </a:r>
            <a:endParaRPr/>
          </a:p>
          <a:p>
            <a:pPr indent="0" lvl="0" marL="0" marR="0" rtl="0" algn="just">
              <a:spcBef>
                <a:spcPts val="0"/>
              </a:spcBef>
              <a:spcAft>
                <a:spcPts val="0"/>
              </a:spcAft>
              <a:buNone/>
            </a:pPr>
            <a:r>
              <a:rPr lang="uk-UA" sz="1200">
                <a:solidFill>
                  <a:schemeClr val="dk1"/>
                </a:solidFill>
                <a:latin typeface="Calibri"/>
                <a:ea typeface="Calibri"/>
                <a:cs typeface="Calibri"/>
                <a:sym typeface="Calibri"/>
              </a:rPr>
              <a:t>     ІІІ. Країни ЄС</a:t>
            </a:r>
            <a:endParaRPr/>
          </a:p>
          <a:p>
            <a:pPr indent="-171450" lvl="0" marL="171450" marR="0" rtl="0" algn="just">
              <a:spcBef>
                <a:spcPts val="0"/>
              </a:spcBef>
              <a:spcAft>
                <a:spcPts val="0"/>
              </a:spcAft>
              <a:buClr>
                <a:schemeClr val="dk1"/>
              </a:buClr>
              <a:buSzPts val="1200"/>
              <a:buFont typeface="Arial"/>
              <a:buChar char="•"/>
            </a:pPr>
            <a:r>
              <a:rPr lang="uk-UA" sz="1200">
                <a:solidFill>
                  <a:schemeClr val="dk1"/>
                </a:solidFill>
                <a:latin typeface="Calibri"/>
                <a:ea typeface="Calibri"/>
                <a:cs typeface="Calibri"/>
                <a:sym typeface="Calibri"/>
              </a:rPr>
              <a:t>Зв’язок з поромами в Чорноморську:</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rPr lang="uk-UA" sz="1200">
                <a:solidFill>
                  <a:schemeClr val="dk1"/>
                </a:solidFill>
                <a:latin typeface="Calibri"/>
                <a:ea typeface="Calibri"/>
                <a:cs typeface="Calibri"/>
                <a:sym typeface="Calibri"/>
              </a:rPr>
              <a:t>     І. Карасу, Хайдарпаша/Стамбул (Туреччина)</a:t>
            </a:r>
            <a:endParaRPr/>
          </a:p>
          <a:p>
            <a:pPr indent="0" lvl="0" marL="0" marR="0" rtl="0" algn="just">
              <a:spcBef>
                <a:spcPts val="0"/>
              </a:spcBef>
              <a:spcAft>
                <a:spcPts val="0"/>
              </a:spcAft>
              <a:buNone/>
            </a:pPr>
            <a:r>
              <a:rPr lang="uk-UA" sz="1200">
                <a:solidFill>
                  <a:schemeClr val="dk1"/>
                </a:solidFill>
                <a:latin typeface="Calibri"/>
                <a:ea typeface="Calibri"/>
                <a:cs typeface="Calibri"/>
                <a:sym typeface="Calibri"/>
              </a:rPr>
              <a:t>     ІІ. Батумі/Поті (Грузія)</a:t>
            </a:r>
            <a:endParaRPr/>
          </a:p>
          <a:p>
            <a:pPr indent="-171450" lvl="0" marL="171450" marR="0" rtl="0" algn="just">
              <a:spcBef>
                <a:spcPts val="0"/>
              </a:spcBef>
              <a:spcAft>
                <a:spcPts val="0"/>
              </a:spcAft>
              <a:buClr>
                <a:schemeClr val="dk1"/>
              </a:buClr>
              <a:buSzPts val="1200"/>
              <a:buFont typeface="Arial"/>
              <a:buChar char="•"/>
            </a:pPr>
            <a:r>
              <a:rPr lang="uk-UA" sz="1200">
                <a:solidFill>
                  <a:schemeClr val="dk1"/>
                </a:solidFill>
                <a:latin typeface="Calibri"/>
                <a:ea typeface="Calibri"/>
                <a:cs typeface="Calibri"/>
                <a:sym typeface="Calibri"/>
              </a:rPr>
              <a:t>Плануємі ціни:</a:t>
            </a:r>
            <a:endParaRPr/>
          </a:p>
          <a:p>
            <a:pPr indent="0" lvl="0" marL="0" marR="0" rtl="0" algn="just">
              <a:spcBef>
                <a:spcPts val="0"/>
              </a:spcBef>
              <a:spcAft>
                <a:spcPts val="0"/>
              </a:spcAft>
              <a:buNone/>
            </a:pPr>
            <a:r>
              <a:rPr b="1" lang="uk-UA" sz="1200">
                <a:solidFill>
                  <a:schemeClr val="dk1"/>
                </a:solidFill>
                <a:latin typeface="Calibri"/>
                <a:ea typeface="Calibri"/>
                <a:cs typeface="Calibri"/>
                <a:sym typeface="Calibri"/>
              </a:rPr>
              <a:t>     - 1700 євро, Славкув – Карасу </a:t>
            </a:r>
            <a:r>
              <a:rPr lang="uk-UA" sz="1200">
                <a:solidFill>
                  <a:schemeClr val="dk1"/>
                </a:solidFill>
                <a:latin typeface="Calibri"/>
                <a:ea typeface="Calibri"/>
                <a:cs typeface="Calibri"/>
                <a:sym typeface="Calibri"/>
              </a:rPr>
              <a:t>(або навпаки), включаючи ВРР в обох терміналах і доставкою залізницею</a:t>
            </a:r>
            <a:endParaRPr/>
          </a:p>
          <a:p>
            <a:pPr indent="0" lvl="0" marL="0" marR="0" rtl="0" algn="just">
              <a:spcBef>
                <a:spcPts val="0"/>
              </a:spcBef>
              <a:spcAft>
                <a:spcPts val="0"/>
              </a:spcAft>
              <a:buNone/>
            </a:pPr>
            <a:r>
              <a:rPr b="1" lang="uk-UA" sz="1200">
                <a:solidFill>
                  <a:schemeClr val="dk1"/>
                </a:solidFill>
                <a:latin typeface="Calibri"/>
                <a:ea typeface="Calibri"/>
                <a:cs typeface="Calibri"/>
                <a:sym typeface="Calibri"/>
              </a:rPr>
              <a:t>     - 2600 євро, Варшава – Стамбул </a:t>
            </a:r>
            <a:r>
              <a:rPr lang="uk-UA" sz="1200">
                <a:solidFill>
                  <a:schemeClr val="dk1"/>
                </a:solidFill>
                <a:latin typeface="Calibri"/>
                <a:ea typeface="Calibri"/>
                <a:cs typeface="Calibri"/>
                <a:sym typeface="Calibri"/>
              </a:rPr>
              <a:t>(або навпаки), включаючи перевезення залізничних платформ і ро-ро пороми і автодоставку</a:t>
            </a:r>
            <a:endParaRPr sz="1200">
              <a:solidFill>
                <a:schemeClr val="dk1"/>
              </a:solidFill>
              <a:latin typeface="Calibri"/>
              <a:ea typeface="Calibri"/>
              <a:cs typeface="Calibri"/>
              <a:sym typeface="Calibri"/>
            </a:endParaRPr>
          </a:p>
        </p:txBody>
      </p:sp>
      <p:sp>
        <p:nvSpPr>
          <p:cNvPr id="405" name="Google Shape;405;p7"/>
          <p:cNvSpPr txBox="1"/>
          <p:nvPr/>
        </p:nvSpPr>
        <p:spPr>
          <a:xfrm>
            <a:off x="7419974" y="4685748"/>
            <a:ext cx="4638675"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uk-UA" sz="1400">
                <a:solidFill>
                  <a:schemeClr val="dk1"/>
                </a:solidFill>
                <a:latin typeface="Calibri"/>
                <a:ea typeface="Calibri"/>
                <a:cs typeface="Calibri"/>
                <a:sym typeface="Calibri"/>
              </a:rPr>
              <a:t>Альтернатива має цінову перевагу в порівнянні з існуючою конкуренцією (включаючи вантажно-розвантажувальні роботи на терміналах та поромних переправах), а при регулярному сервісі – буде конкурентна і за термінами доставки</a:t>
            </a:r>
            <a:endParaRPr b="1" sz="1400">
              <a:solidFill>
                <a:schemeClr val="dk1"/>
              </a:solidFill>
              <a:latin typeface="Calibri"/>
              <a:ea typeface="Calibri"/>
              <a:cs typeface="Calibri"/>
              <a:sym typeface="Calibri"/>
            </a:endParaRPr>
          </a:p>
        </p:txBody>
      </p:sp>
      <p:pic>
        <p:nvPicPr>
          <p:cNvPr id="406" name="Google Shape;406;p7"/>
          <p:cNvPicPr preferRelativeResize="0"/>
          <p:nvPr/>
        </p:nvPicPr>
        <p:blipFill rotWithShape="1">
          <a:blip r:embed="rId4">
            <a:alphaModFix/>
          </a:blip>
          <a:srcRect b="77990" l="58762" r="17237" t="14053"/>
          <a:stretch/>
        </p:blipFill>
        <p:spPr>
          <a:xfrm>
            <a:off x="3486150" y="837291"/>
            <a:ext cx="3657600" cy="6821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8"/>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8</a:t>
            </a:r>
            <a:endParaRPr sz="1800">
              <a:solidFill>
                <a:srgbClr val="1E4E79"/>
              </a:solidFill>
              <a:latin typeface="Calibri"/>
              <a:ea typeface="Calibri"/>
              <a:cs typeface="Calibri"/>
              <a:sym typeface="Calibri"/>
            </a:endParaRPr>
          </a:p>
        </p:txBody>
      </p:sp>
      <p:sp>
        <p:nvSpPr>
          <p:cNvPr id="412" name="Google Shape;412;p8"/>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f5443c08a2e8" id="413" name="Google Shape;413;p8"/>
          <p:cNvPicPr preferRelativeResize="0"/>
          <p:nvPr/>
        </p:nvPicPr>
        <p:blipFill rotWithShape="1">
          <a:blip r:embed="rId3">
            <a:alphaModFix/>
          </a:blip>
          <a:srcRect b="0" l="0" r="0" t="0"/>
          <a:stretch/>
        </p:blipFill>
        <p:spPr>
          <a:xfrm>
            <a:off x="8260080" y="4644106"/>
            <a:ext cx="3241932" cy="1483077"/>
          </a:xfrm>
          <a:prstGeom prst="rect">
            <a:avLst/>
          </a:prstGeom>
          <a:noFill/>
          <a:ln>
            <a:noFill/>
          </a:ln>
        </p:spPr>
      </p:pic>
      <p:pic>
        <p:nvPicPr>
          <p:cNvPr descr="picture2_maersk-otkazalsja_341457_p0" id="414" name="Google Shape;414;p8"/>
          <p:cNvPicPr preferRelativeResize="0"/>
          <p:nvPr/>
        </p:nvPicPr>
        <p:blipFill rotWithShape="1">
          <a:blip r:embed="rId4">
            <a:alphaModFix/>
          </a:blip>
          <a:srcRect b="0" l="0" r="0" t="0"/>
          <a:stretch/>
        </p:blipFill>
        <p:spPr>
          <a:xfrm>
            <a:off x="659324" y="4673539"/>
            <a:ext cx="3131099" cy="1432374"/>
          </a:xfrm>
          <a:prstGeom prst="rect">
            <a:avLst/>
          </a:prstGeom>
          <a:noFill/>
          <a:ln>
            <a:noFill/>
          </a:ln>
        </p:spPr>
      </p:pic>
      <p:pic>
        <p:nvPicPr>
          <p:cNvPr descr="container-2136505_960_720" id="415" name="Google Shape;415;p8"/>
          <p:cNvPicPr preferRelativeResize="0"/>
          <p:nvPr/>
        </p:nvPicPr>
        <p:blipFill rotWithShape="1">
          <a:blip r:embed="rId5">
            <a:alphaModFix/>
          </a:blip>
          <a:srcRect b="0" l="0" r="0" t="0"/>
          <a:stretch/>
        </p:blipFill>
        <p:spPr>
          <a:xfrm>
            <a:off x="4435586" y="4669460"/>
            <a:ext cx="3131090" cy="1432370"/>
          </a:xfrm>
          <a:prstGeom prst="rect">
            <a:avLst/>
          </a:prstGeom>
          <a:noFill/>
          <a:ln>
            <a:noFill/>
          </a:ln>
        </p:spPr>
      </p:pic>
      <p:pic>
        <p:nvPicPr>
          <p:cNvPr descr="999999999999999999999999999999999999999999999999999999999999999999999999999999999999999999999" id="416" name="Google Shape;416;p8"/>
          <p:cNvPicPr preferRelativeResize="0"/>
          <p:nvPr/>
        </p:nvPicPr>
        <p:blipFill rotWithShape="1">
          <a:blip r:embed="rId6">
            <a:alphaModFix/>
          </a:blip>
          <a:srcRect b="0" l="38757" r="0" t="0"/>
          <a:stretch/>
        </p:blipFill>
        <p:spPr>
          <a:xfrm>
            <a:off x="4794250" y="644897"/>
            <a:ext cx="1993288" cy="589671"/>
          </a:xfrm>
          <a:prstGeom prst="rect">
            <a:avLst/>
          </a:prstGeom>
          <a:noFill/>
          <a:ln>
            <a:noFill/>
          </a:ln>
        </p:spPr>
      </p:pic>
      <p:pic>
        <p:nvPicPr>
          <p:cNvPr descr="Y:\ЗленкоАМ\Логотип\160px-Ukrzalisnytsia-logo-2018.svg.png" id="417" name="Google Shape;417;p8"/>
          <p:cNvPicPr preferRelativeResize="0"/>
          <p:nvPr/>
        </p:nvPicPr>
        <p:blipFill rotWithShape="1">
          <a:blip r:embed="rId7">
            <a:alphaModFix/>
          </a:blip>
          <a:srcRect b="0" l="0" r="0" t="0"/>
          <a:stretch/>
        </p:blipFill>
        <p:spPr>
          <a:xfrm>
            <a:off x="3848395" y="772341"/>
            <a:ext cx="894436" cy="318643"/>
          </a:xfrm>
          <a:prstGeom prst="rect">
            <a:avLst/>
          </a:prstGeom>
          <a:noFill/>
          <a:ln>
            <a:noFill/>
          </a:ln>
        </p:spPr>
      </p:pic>
      <p:pic>
        <p:nvPicPr>
          <p:cNvPr descr="Y:\ЗленкоАМ\Логотип\Logo_Liski_ua.png" id="418" name="Google Shape;418;p8"/>
          <p:cNvPicPr preferRelativeResize="0"/>
          <p:nvPr/>
        </p:nvPicPr>
        <p:blipFill rotWithShape="1">
          <a:blip r:embed="rId8">
            <a:alphaModFix/>
          </a:blip>
          <a:srcRect b="0" l="0" r="0" t="0"/>
          <a:stretch/>
        </p:blipFill>
        <p:spPr>
          <a:xfrm>
            <a:off x="6697980" y="757147"/>
            <a:ext cx="508077" cy="349934"/>
          </a:xfrm>
          <a:prstGeom prst="rect">
            <a:avLst/>
          </a:prstGeom>
          <a:noFill/>
          <a:ln>
            <a:noFill/>
          </a:ln>
        </p:spPr>
      </p:pic>
      <p:pic>
        <p:nvPicPr>
          <p:cNvPr descr="999999999999999999999999999999999999999999999999999999999999999999999999999999999999999999999" id="419" name="Google Shape;419;p8"/>
          <p:cNvPicPr preferRelativeResize="0"/>
          <p:nvPr/>
        </p:nvPicPr>
        <p:blipFill rotWithShape="1">
          <a:blip r:embed="rId6">
            <a:alphaModFix/>
          </a:blip>
          <a:srcRect b="0" l="0" r="63380" t="0"/>
          <a:stretch/>
        </p:blipFill>
        <p:spPr>
          <a:xfrm>
            <a:off x="7299445" y="699111"/>
            <a:ext cx="992107" cy="490829"/>
          </a:xfrm>
          <a:prstGeom prst="rect">
            <a:avLst/>
          </a:prstGeom>
          <a:noFill/>
          <a:ln>
            <a:noFill/>
          </a:ln>
        </p:spPr>
      </p:pic>
      <p:sp>
        <p:nvSpPr>
          <p:cNvPr id="420" name="Google Shape;420;p8"/>
          <p:cNvSpPr/>
          <p:nvPr/>
        </p:nvSpPr>
        <p:spPr>
          <a:xfrm>
            <a:off x="436879" y="1189940"/>
            <a:ext cx="3241783"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uk-UA" sz="1400">
                <a:solidFill>
                  <a:schemeClr val="dk1"/>
                </a:solidFill>
                <a:latin typeface="Calibri"/>
                <a:ea typeface="Calibri"/>
                <a:cs typeface="Calibri"/>
                <a:sym typeface="Calibri"/>
              </a:rPr>
              <a:t>В 2020 році розпочато курсування контейнерних поїздів Китай – Україна (Київ-Ліски), Китай – Україна – ЄС.</a:t>
            </a:r>
            <a:endParaRPr/>
          </a:p>
          <a:p>
            <a:pPr indent="0" lvl="0" marL="0" marR="0" rtl="0" algn="just">
              <a:spcBef>
                <a:spcPts val="0"/>
              </a:spcBef>
              <a:spcAft>
                <a:spcPts val="0"/>
              </a:spcAft>
              <a:buNone/>
            </a:pPr>
            <a:r>
              <a:rPr b="1" lang="uk-UA" sz="1400">
                <a:solidFill>
                  <a:schemeClr val="dk1"/>
                </a:solidFill>
                <a:latin typeface="Calibri"/>
                <a:ea typeface="Calibri"/>
                <a:cs typeface="Calibri"/>
                <a:sym typeface="Calibri"/>
              </a:rPr>
              <a:t>Під оперуванням Філії «ЦТС «Ліски» успішно курсують контейнерні поїзди у внутрішньому, експортно-імпортному та транзитному сполученнях:</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«Вікінг» Україна – Білорусь - Литва;</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«ZUBR» Україна – Білорусь – Латвія – Естонія;</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Одеса – Нижньодніпровськ-Пристань</a:t>
            </a:r>
            <a:endParaRPr b="1" sz="1400">
              <a:solidFill>
                <a:schemeClr val="dk1"/>
              </a:solidFill>
              <a:latin typeface="Calibri"/>
              <a:ea typeface="Calibri"/>
              <a:cs typeface="Calibri"/>
              <a:sym typeface="Calibri"/>
            </a:endParaRPr>
          </a:p>
        </p:txBody>
      </p:sp>
      <p:sp>
        <p:nvSpPr>
          <p:cNvPr id="421" name="Google Shape;421;p8"/>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uk-UA" sz="2800">
                <a:solidFill>
                  <a:schemeClr val="lt1"/>
                </a:solidFill>
                <a:latin typeface="Calibri"/>
                <a:ea typeface="Calibri"/>
                <a:cs typeface="Calibri"/>
                <a:sym typeface="Calibri"/>
              </a:rPr>
              <a:t>Співпраця з провідними перевізниками та операторами</a:t>
            </a:r>
            <a:endParaRPr b="1" sz="2800">
              <a:solidFill>
                <a:schemeClr val="lt1"/>
              </a:solidFill>
              <a:latin typeface="Calibri"/>
              <a:ea typeface="Calibri"/>
              <a:cs typeface="Calibri"/>
              <a:sym typeface="Calibri"/>
            </a:endParaRPr>
          </a:p>
        </p:txBody>
      </p:sp>
      <p:sp>
        <p:nvSpPr>
          <p:cNvPr id="422" name="Google Shape;422;p8"/>
          <p:cNvSpPr/>
          <p:nvPr/>
        </p:nvSpPr>
        <p:spPr>
          <a:xfrm>
            <a:off x="4189898" y="1187360"/>
            <a:ext cx="3501184"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uk-UA" sz="1400">
                <a:solidFill>
                  <a:schemeClr val="dk1"/>
                </a:solidFill>
                <a:latin typeface="Calibri"/>
                <a:ea typeface="Calibri"/>
                <a:cs typeface="Calibri"/>
                <a:sym typeface="Calibri"/>
              </a:rPr>
              <a:t>З метою збільшення існуючих обсягів перевезень вантажів у контейнерах організовано курсування контейнерних поїздів оновленого формату за маршрутами: </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«Дніпровець» (ст. Одеса-Порт –                   ст.  Дніпро-Ліски – ст. Одеса-Порт);</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«Харків» (Харків-Ліски – Одеса-порт – Харків-Ліски);</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«Київ» (Одеса-порт  –  Київ-Ліски  – Одеса-Порт)</a:t>
            </a:r>
            <a:endParaRPr b="1" sz="1400">
              <a:solidFill>
                <a:schemeClr val="dk1"/>
              </a:solidFill>
              <a:latin typeface="Calibri"/>
              <a:ea typeface="Calibri"/>
              <a:cs typeface="Calibri"/>
              <a:sym typeface="Calibri"/>
            </a:endParaRPr>
          </a:p>
        </p:txBody>
      </p:sp>
      <p:sp>
        <p:nvSpPr>
          <p:cNvPr id="423" name="Google Shape;423;p8"/>
          <p:cNvSpPr/>
          <p:nvPr/>
        </p:nvSpPr>
        <p:spPr>
          <a:xfrm>
            <a:off x="8166431" y="1189940"/>
            <a:ext cx="3546159"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uk-UA" sz="1400">
                <a:solidFill>
                  <a:schemeClr val="dk1"/>
                </a:solidFill>
                <a:latin typeface="Calibri"/>
                <a:ea typeface="Calibri"/>
                <a:cs typeface="Calibri"/>
                <a:sym typeface="Calibri"/>
              </a:rPr>
              <a:t>Завдяки спільній роботі з компанією MAERSK LINE курсують повноскладові контейнерні поїзди за маршрутами:</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Чорноморська (ТІС) – Київ-Ліски;</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Чорноморська (ТІС) – Харків-Ліски;</a:t>
            </a:r>
            <a:endParaRPr b="1"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Arial"/>
              <a:buChar char="•"/>
            </a:pPr>
            <a:r>
              <a:rPr b="1" lang="uk-UA" sz="1400">
                <a:solidFill>
                  <a:schemeClr val="dk1"/>
                </a:solidFill>
                <a:latin typeface="Calibri"/>
                <a:ea typeface="Calibri"/>
                <a:cs typeface="Calibri"/>
                <a:sym typeface="Calibri"/>
              </a:rPr>
              <a:t>Чорноморська (ТІС) – Дніпро-Ліски.</a:t>
            </a:r>
            <a:endParaRPr b="1"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uk-UA" sz="1400">
                <a:solidFill>
                  <a:schemeClr val="dk1"/>
                </a:solidFill>
                <a:latin typeface="Calibri"/>
                <a:ea typeface="Calibri"/>
                <a:cs typeface="Calibri"/>
                <a:sym typeface="Calibri"/>
              </a:rPr>
              <a:t>Також Філією «ЦТС «Ліски» проведено роботу та організовано курсування контейнерного поїзду за маршрутом Нижньодніпровськ-Вузол (Дніпро-Ліски/ Маріуполь-Сортувальний/Запоріжжя-Ліве/Нікополь) – Ізов (експ. ПКП) – Славкув.</a:t>
            </a:r>
            <a:endParaRPr b="1"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uk-UA" sz="1400">
                <a:solidFill>
                  <a:schemeClr val="dk1"/>
                </a:solidFill>
                <a:latin typeface="Calibri"/>
                <a:ea typeface="Calibri"/>
                <a:cs typeface="Calibri"/>
                <a:sym typeface="Calibri"/>
              </a:rPr>
              <a:t>На постійній основі проводиться робота по організації регулярних контейнерних поїздів по мережі залізниць України</a:t>
            </a:r>
            <a:endParaRPr b="1"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9"/>
          <p:cNvSpPr/>
          <p:nvPr/>
        </p:nvSpPr>
        <p:spPr>
          <a:xfrm>
            <a:off x="10261600" y="6228080"/>
            <a:ext cx="1930400" cy="629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uk-UA" sz="1800">
                <a:solidFill>
                  <a:srgbClr val="1E4E79"/>
                </a:solidFill>
                <a:latin typeface="Calibri"/>
                <a:ea typeface="Calibri"/>
                <a:cs typeface="Calibri"/>
                <a:sym typeface="Calibri"/>
              </a:rPr>
              <a:t>9</a:t>
            </a:r>
            <a:endParaRPr sz="1800">
              <a:solidFill>
                <a:srgbClr val="1E4E79"/>
              </a:solidFill>
              <a:latin typeface="Calibri"/>
              <a:ea typeface="Calibri"/>
              <a:cs typeface="Calibri"/>
              <a:sym typeface="Calibri"/>
            </a:endParaRPr>
          </a:p>
        </p:txBody>
      </p:sp>
      <p:sp>
        <p:nvSpPr>
          <p:cNvPr id="429" name="Google Shape;429;p9"/>
          <p:cNvSpPr/>
          <p:nvPr/>
        </p:nvSpPr>
        <p:spPr>
          <a:xfrm>
            <a:off x="0" y="6153150"/>
            <a:ext cx="4076700" cy="7048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9"/>
          <p:cNvSpPr txBox="1"/>
          <p:nvPr/>
        </p:nvSpPr>
        <p:spPr>
          <a:xfrm>
            <a:off x="0" y="0"/>
            <a:ext cx="12192000" cy="701749"/>
          </a:xfrm>
          <a:prstGeom prst="rect">
            <a:avLst/>
          </a:prstGeom>
          <a:solidFill>
            <a:srgbClr val="1F3864"/>
          </a:solidFill>
          <a:ln cap="flat" cmpd="sng" w="9525">
            <a:solidFill>
              <a:srgbClr val="1F3864"/>
            </a:solidFill>
            <a:prstDash val="solid"/>
            <a:round/>
            <a:headEnd len="sm" w="sm" type="none"/>
            <a:tailEnd len="sm" w="sm" type="none"/>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Calibri"/>
              <a:buNone/>
            </a:pPr>
            <a:r>
              <a:rPr b="1" lang="uk-UA" sz="2800">
                <a:solidFill>
                  <a:schemeClr val="lt1"/>
                </a:solidFill>
                <a:latin typeface="Calibri"/>
                <a:ea typeface="Calibri"/>
                <a:cs typeface="Calibri"/>
                <a:sym typeface="Calibri"/>
              </a:rPr>
              <a:t>Основні внутрішні та міжнародні контейнерні перевезення маршрутними поїздами в Україні</a:t>
            </a:r>
            <a:endParaRPr b="1" sz="2800">
              <a:solidFill>
                <a:schemeClr val="lt1"/>
              </a:solidFill>
              <a:latin typeface="Calibri"/>
              <a:ea typeface="Calibri"/>
              <a:cs typeface="Calibri"/>
              <a:sym typeface="Calibri"/>
            </a:endParaRPr>
          </a:p>
        </p:txBody>
      </p:sp>
      <p:sp>
        <p:nvSpPr>
          <p:cNvPr id="431" name="Google Shape;431;p9"/>
          <p:cNvSpPr/>
          <p:nvPr/>
        </p:nvSpPr>
        <p:spPr>
          <a:xfrm>
            <a:off x="6223953" y="3548955"/>
            <a:ext cx="5112255" cy="257302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uk-UA" sz="1400">
                <a:solidFill>
                  <a:srgbClr val="595959"/>
                </a:solidFill>
                <a:latin typeface="Calibri"/>
                <a:ea typeface="Calibri"/>
                <a:cs typeface="Calibri"/>
                <a:sym typeface="Calibri"/>
              </a:rPr>
              <a:t>Міжнародні залізничні контейнерні перевезення зростали з 2019р. по серпень 2020 року, тоді як обсяги контейнерних відправлень міжнародними вантажними маршрутними поїздами, такими як "Вікінг" та "Зубр" зменшились.</a:t>
            </a:r>
            <a:endParaRPr/>
          </a:p>
          <a:p>
            <a:pPr indent="0" lvl="0" marL="0" marR="0" rtl="0" algn="just">
              <a:spcBef>
                <a:spcPts val="0"/>
              </a:spcBef>
              <a:spcAft>
                <a:spcPts val="0"/>
              </a:spcAft>
              <a:buNone/>
            </a:pPr>
            <a:r>
              <a:t/>
            </a:r>
            <a:endParaRPr b="1" sz="1400">
              <a:solidFill>
                <a:srgbClr val="595959"/>
              </a:solidFill>
              <a:latin typeface="Calibri"/>
              <a:ea typeface="Calibri"/>
              <a:cs typeface="Calibri"/>
              <a:sym typeface="Calibri"/>
            </a:endParaRPr>
          </a:p>
          <a:p>
            <a:pPr indent="0" lvl="0" marL="0" marR="0" rtl="0" algn="just">
              <a:spcBef>
                <a:spcPts val="0"/>
              </a:spcBef>
              <a:spcAft>
                <a:spcPts val="0"/>
              </a:spcAft>
              <a:buNone/>
            </a:pPr>
            <a:r>
              <a:rPr b="1" lang="uk-UA" sz="1400">
                <a:solidFill>
                  <a:srgbClr val="595959"/>
                </a:solidFill>
                <a:latin typeface="Calibri"/>
                <a:ea typeface="Calibri"/>
                <a:cs typeface="Calibri"/>
                <a:sym typeface="Calibri"/>
              </a:rPr>
              <a:t>У 2020 році філія «ЦТС «Ліски» активізувала перевезення маршрутними поїздами з Китаю в Україну та було відправлено 1 918 ДФЕ </a:t>
            </a:r>
            <a:endParaRPr/>
          </a:p>
        </p:txBody>
      </p:sp>
      <p:graphicFrame>
        <p:nvGraphicFramePr>
          <p:cNvPr id="432" name="Google Shape;432;p9"/>
          <p:cNvGraphicFramePr/>
          <p:nvPr/>
        </p:nvGraphicFramePr>
        <p:xfrm>
          <a:off x="482600" y="1706562"/>
          <a:ext cx="3000000" cy="3000000"/>
        </p:xfrm>
        <a:graphic>
          <a:graphicData uri="http://schemas.openxmlformats.org/drawingml/2006/table">
            <a:tbl>
              <a:tblPr bandRow="1" firstCol="1" firstRow="1">
                <a:noFill/>
                <a:tableStyleId>{9496EE10-2A0E-49AA-AA92-173A49490360}</a:tableStyleId>
              </a:tblPr>
              <a:tblGrid>
                <a:gridCol w="3262000"/>
                <a:gridCol w="751200"/>
                <a:gridCol w="738500"/>
              </a:tblGrid>
              <a:tr h="139700">
                <a:tc>
                  <a:txBody>
                    <a:bodyPr/>
                    <a:lstStyle/>
                    <a:p>
                      <a:pPr indent="0" lvl="0" marL="0" marR="0" rtl="0" algn="ctr">
                        <a:spcBef>
                          <a:spcPts val="0"/>
                        </a:spcBef>
                        <a:spcAft>
                          <a:spcPts val="0"/>
                        </a:spcAft>
                        <a:buNone/>
                      </a:pPr>
                      <a:r>
                        <a:rPr lang="uk-UA" sz="1100" u="none" cap="none" strike="noStrike"/>
                        <a:t>Маршрути</a:t>
                      </a:r>
                      <a:endParaRPr sz="1100" u="none" cap="none" strike="noStrike">
                        <a:latin typeface="Quattrocento Sans"/>
                        <a:ea typeface="Quattrocento Sans"/>
                        <a:cs typeface="Quattrocento Sans"/>
                        <a:sym typeface="Quattrocento Sans"/>
                      </a:endParaRPr>
                    </a:p>
                  </a:txBody>
                  <a:tcPr marT="0" marB="0" marR="68575" marL="68575"/>
                </a:tc>
                <a:tc>
                  <a:txBody>
                    <a:bodyPr/>
                    <a:lstStyle/>
                    <a:p>
                      <a:pPr indent="0" lvl="0" marL="0" marR="0" rtl="0" algn="ctr">
                        <a:spcBef>
                          <a:spcPts val="0"/>
                        </a:spcBef>
                        <a:spcAft>
                          <a:spcPts val="0"/>
                        </a:spcAft>
                        <a:buNone/>
                      </a:pPr>
                      <a:r>
                        <a:rPr lang="uk-UA" sz="1100" u="none" cap="none" strike="noStrike"/>
                        <a:t>2019</a:t>
                      </a:r>
                      <a:endParaRPr sz="1100" u="none" cap="none" strike="noStrike">
                        <a:latin typeface="Quattrocento Sans"/>
                        <a:ea typeface="Quattrocento Sans"/>
                        <a:cs typeface="Quattrocento Sans"/>
                        <a:sym typeface="Quattrocento Sans"/>
                      </a:endParaRPr>
                    </a:p>
                  </a:txBody>
                  <a:tcPr marT="0" marB="0" marR="68575" marL="68575"/>
                </a:tc>
                <a:tc>
                  <a:txBody>
                    <a:bodyPr/>
                    <a:lstStyle/>
                    <a:p>
                      <a:pPr indent="0" lvl="0" marL="0" marR="0" rtl="0" algn="ctr">
                        <a:spcBef>
                          <a:spcPts val="0"/>
                        </a:spcBef>
                        <a:spcAft>
                          <a:spcPts val="0"/>
                        </a:spcAft>
                        <a:buNone/>
                      </a:pPr>
                      <a:r>
                        <a:rPr lang="uk-UA" sz="1100" u="none" cap="none" strike="noStrike"/>
                        <a:t>2020</a:t>
                      </a:r>
                      <a:endParaRPr sz="1100" u="none" cap="none" strike="noStrike">
                        <a:latin typeface="Quattrocento Sans"/>
                        <a:ea typeface="Quattrocento Sans"/>
                        <a:cs typeface="Quattrocento Sans"/>
                        <a:sym typeface="Quattrocento Sans"/>
                      </a:endParaRPr>
                    </a:p>
                  </a:txBody>
                  <a:tcPr marT="0" marB="0" marR="68575" marL="68575"/>
                </a:tc>
              </a:tr>
              <a:tr h="241925">
                <a:tc>
                  <a:txBody>
                    <a:bodyPr/>
                    <a:lstStyle/>
                    <a:p>
                      <a:pPr indent="0" lvl="0" marL="0" marR="0" rtl="0" algn="l">
                        <a:spcBef>
                          <a:spcPts val="0"/>
                        </a:spcBef>
                        <a:spcAft>
                          <a:spcPts val="0"/>
                        </a:spcAft>
                        <a:buNone/>
                      </a:pPr>
                      <a:r>
                        <a:rPr lang="uk-UA" sz="1100" u="none" cap="none" strike="noStrike"/>
                        <a:t>Нікополь – Чорноморськ </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25 430</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19 648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Нижньодніпровськ – Чорноморськ (ТІС)</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15 537</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7 805</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Київ (Ліски) -Чорноморськ (ТІС)</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12 076</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5 148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Рожнятів – порт Одеса / Чорноморськ (ТІС) </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13 402</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17 410</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Харків (Ліски) – Чорноморськ (ТІС) </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8 136</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5 547</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Дніпро  (Ліски) – Чорноморськ (ТІС)</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2 082</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1 146</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Тернопіль – Чорноморськ (ТІС)</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14 638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5 445</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Київ (Ліски) – порт Одеса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2 448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788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Дніпро (Ліски) – порт Одеса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7 366</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4 376</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Харків (Ліски) – порт Одеса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6 091</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2 865</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Верхньодніпровськ – порт Одеса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3 720</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8 202</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Верхньодніпровськ – Чорноморськ (ТІС)</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2 220</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1 008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Вінниця – порт Одеса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5 729</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6 388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Старокостянтинів – Чорноморськ </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2 599</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5 938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Балін - Чорноморськ</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6 044</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7 766</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Чернігів - Чорноморськ</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686</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507</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Основа – порт Одеса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1 284</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460</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Кропивницький – порт Одеса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5 698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Харків – Чорноморськ (ТІС)</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2 414</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Полтава – порт Одеса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2 768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Рожнятів - Поромна</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4 296</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bl>
          </a:graphicData>
        </a:graphic>
      </p:graphicFrame>
      <p:graphicFrame>
        <p:nvGraphicFramePr>
          <p:cNvPr id="433" name="Google Shape;433;p9"/>
          <p:cNvGraphicFramePr/>
          <p:nvPr/>
        </p:nvGraphicFramePr>
        <p:xfrm>
          <a:off x="6280150" y="1679575"/>
          <a:ext cx="3000000" cy="3000000"/>
        </p:xfrm>
        <a:graphic>
          <a:graphicData uri="http://schemas.openxmlformats.org/drawingml/2006/table">
            <a:tbl>
              <a:tblPr bandRow="1" firstCol="1" firstRow="1">
                <a:noFill/>
                <a:tableStyleId>{9496EE10-2A0E-49AA-AA92-173A49490360}</a:tableStyleId>
              </a:tblPr>
              <a:tblGrid>
                <a:gridCol w="3262000"/>
                <a:gridCol w="751200"/>
                <a:gridCol w="738500"/>
              </a:tblGrid>
              <a:tr h="139700">
                <a:tc>
                  <a:txBody>
                    <a:bodyPr/>
                    <a:lstStyle/>
                    <a:p>
                      <a:pPr indent="0" lvl="0" marL="0" marR="0" rtl="0" algn="l">
                        <a:spcBef>
                          <a:spcPts val="0"/>
                        </a:spcBef>
                        <a:spcAft>
                          <a:spcPts val="0"/>
                        </a:spcAft>
                        <a:buNone/>
                      </a:pPr>
                      <a:r>
                        <a:rPr lang="uk-UA" sz="1100" u="none" cap="none" strike="noStrike"/>
                        <a:t>Маршрути</a:t>
                      </a:r>
                      <a:endParaRPr sz="1100" u="none" cap="none" strike="noStrike">
                        <a:latin typeface="Quattrocento Sans"/>
                        <a:ea typeface="Quattrocento Sans"/>
                        <a:cs typeface="Quattrocento Sans"/>
                        <a:sym typeface="Quattrocento Sans"/>
                      </a:endParaRPr>
                    </a:p>
                  </a:txBody>
                  <a:tcPr marT="0" marB="0" marR="68575" marL="68575"/>
                </a:tc>
                <a:tc>
                  <a:txBody>
                    <a:bodyPr/>
                    <a:lstStyle/>
                    <a:p>
                      <a:pPr indent="0" lvl="0" marL="0" marR="0" rtl="0" algn="ctr">
                        <a:spcBef>
                          <a:spcPts val="0"/>
                        </a:spcBef>
                        <a:spcAft>
                          <a:spcPts val="0"/>
                        </a:spcAft>
                        <a:buNone/>
                      </a:pPr>
                      <a:r>
                        <a:rPr lang="uk-UA" sz="1100" u="none" cap="none" strike="noStrike"/>
                        <a:t>2019</a:t>
                      </a:r>
                      <a:endParaRPr sz="1100" u="none" cap="none" strike="noStrike">
                        <a:latin typeface="Quattrocento Sans"/>
                        <a:ea typeface="Quattrocento Sans"/>
                        <a:cs typeface="Quattrocento Sans"/>
                        <a:sym typeface="Quattrocento Sans"/>
                      </a:endParaRPr>
                    </a:p>
                  </a:txBody>
                  <a:tcPr marT="0" marB="0" marR="68575" marL="68575"/>
                </a:tc>
                <a:tc>
                  <a:txBody>
                    <a:bodyPr/>
                    <a:lstStyle/>
                    <a:p>
                      <a:pPr indent="0" lvl="0" marL="0" marR="0" rtl="0" algn="ctr">
                        <a:spcBef>
                          <a:spcPts val="0"/>
                        </a:spcBef>
                        <a:spcAft>
                          <a:spcPts val="0"/>
                        </a:spcAft>
                        <a:buNone/>
                      </a:pPr>
                      <a:r>
                        <a:rPr lang="uk-UA" sz="1100" u="none" cap="none" strike="noStrike"/>
                        <a:t>2020</a:t>
                      </a:r>
                      <a:endParaRPr sz="1100" u="none" cap="none" strike="noStrike">
                        <a:latin typeface="Quattrocento Sans"/>
                        <a:ea typeface="Quattrocento Sans"/>
                        <a:cs typeface="Quattrocento Sans"/>
                        <a:sym typeface="Quattrocento Sans"/>
                      </a:endParaRPr>
                    </a:p>
                  </a:txBody>
                  <a:tcPr marT="0" marB="0" marR="68575" marL="68575"/>
                </a:tc>
              </a:tr>
              <a:tr h="241925">
                <a:tc>
                  <a:txBody>
                    <a:bodyPr/>
                    <a:lstStyle/>
                    <a:p>
                      <a:pPr indent="0" lvl="0" marL="0" marR="0" rtl="0" algn="l">
                        <a:spcBef>
                          <a:spcPts val="0"/>
                        </a:spcBef>
                        <a:spcAft>
                          <a:spcPts val="0"/>
                        </a:spcAft>
                        <a:buNone/>
                      </a:pPr>
                      <a:r>
                        <a:rPr lang="uk-UA" sz="1100" u="none" cap="none" strike="noStrike"/>
                        <a:t>ВІКІНГ: Драугісте – порт Одеса / Чорноморськ – порт Варна – Софія </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9 107</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7 993</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ЗУБР: порти Чорноморськ/ Одеса/ Південний – порт Рига – Мууга </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2 210</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970</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Китай – Україна через Монголію</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618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Китай – Україна через Казахстан</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000" u="none" cap="none" strike="noStrike"/>
                        <a:t>748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1 918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Китай – Україна (Київ, Ліски) </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584</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Череповець 2 – Ізов (експ.)</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8 184</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11 438</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r h="139700">
                <a:tc>
                  <a:txBody>
                    <a:bodyPr/>
                    <a:lstStyle/>
                    <a:p>
                      <a:pPr indent="0" lvl="0" marL="0" marR="0" rtl="0" algn="l">
                        <a:spcBef>
                          <a:spcPts val="0"/>
                        </a:spcBef>
                        <a:spcAft>
                          <a:spcPts val="0"/>
                        </a:spcAft>
                        <a:buNone/>
                      </a:pPr>
                      <a:r>
                        <a:rPr lang="uk-UA" sz="1100" u="none" cap="none" strike="noStrike"/>
                        <a:t>Нижньодніпровськ – Вузол – Ізов (експ. РКР) - Славков</a:t>
                      </a:r>
                      <a:endParaRPr sz="1100" u="none" cap="none" strike="noStrike">
                        <a:latin typeface="Quattrocento Sans"/>
                        <a:ea typeface="Quattrocento Sans"/>
                        <a:cs typeface="Quattrocento Sans"/>
                        <a:sym typeface="Quattrocento Sans"/>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2 457</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uk-UA" sz="1100" u="none" cap="none" strike="noStrike"/>
                        <a:t>2 127</a:t>
                      </a:r>
                      <a:endParaRPr sz="1100" u="none" cap="none" strike="noStrike">
                        <a:latin typeface="Quattrocento Sans"/>
                        <a:ea typeface="Quattrocento Sans"/>
                        <a:cs typeface="Quattrocento Sans"/>
                        <a:sym typeface="Quattrocento Sans"/>
                      </a:endParaRPr>
                    </a:p>
                  </a:txBody>
                  <a:tcPr marT="0" marB="0" marR="68575" marL="68575">
                    <a:lnL cap="flat" cmpd="sng" w="12700">
                      <a:solidFill>
                        <a:schemeClr val="dk1"/>
                      </a:solidFill>
                      <a:prstDash val="solid"/>
                      <a:round/>
                      <a:headEnd len="sm" w="sm" type="none"/>
                      <a:tailEnd len="sm" w="sm" type="none"/>
                    </a:lnL>
                  </a:tcPr>
                </a:tc>
              </a:tr>
            </a:tbl>
          </a:graphicData>
        </a:graphic>
      </p:graphicFrame>
      <p:sp>
        <p:nvSpPr>
          <p:cNvPr id="434" name="Google Shape;434;p9"/>
          <p:cNvSpPr/>
          <p:nvPr/>
        </p:nvSpPr>
        <p:spPr>
          <a:xfrm>
            <a:off x="482600" y="1052775"/>
            <a:ext cx="4756150" cy="391406"/>
          </a:xfrm>
          <a:prstGeom prst="rect">
            <a:avLst/>
          </a:prstGeom>
          <a:gradFill>
            <a:gsLst>
              <a:gs pos="0">
                <a:srgbClr val="D8E2F3"/>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uk-UA" sz="1200">
                <a:solidFill>
                  <a:schemeClr val="dk1"/>
                </a:solidFill>
                <a:latin typeface="Calibri"/>
                <a:ea typeface="Calibri"/>
                <a:cs typeface="Calibri"/>
                <a:sym typeface="Calibri"/>
              </a:rPr>
              <a:t>ОСНОВНІ ВНУТРІШНІ ПЕРЕВЕЗЕННЯ КОНТЕЙНЕРІВ МАРШРУТНИМИ ПОТЯГАМИ В УКРАЇНІ</a:t>
            </a:r>
            <a:endParaRPr b="1" sz="1200">
              <a:solidFill>
                <a:schemeClr val="dk1"/>
              </a:solidFill>
              <a:latin typeface="Calibri"/>
              <a:ea typeface="Calibri"/>
              <a:cs typeface="Calibri"/>
              <a:sym typeface="Calibri"/>
            </a:endParaRPr>
          </a:p>
        </p:txBody>
      </p:sp>
      <p:sp>
        <p:nvSpPr>
          <p:cNvPr id="435" name="Google Shape;435;p9"/>
          <p:cNvSpPr/>
          <p:nvPr/>
        </p:nvSpPr>
        <p:spPr>
          <a:xfrm>
            <a:off x="6281103" y="1052775"/>
            <a:ext cx="4739322" cy="391406"/>
          </a:xfrm>
          <a:prstGeom prst="rect">
            <a:avLst/>
          </a:prstGeom>
          <a:gradFill>
            <a:gsLst>
              <a:gs pos="0">
                <a:srgbClr val="D8E2F3"/>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uk-UA" sz="1200">
                <a:solidFill>
                  <a:schemeClr val="dk1"/>
                </a:solidFill>
                <a:latin typeface="Calibri"/>
                <a:ea typeface="Calibri"/>
                <a:cs typeface="Calibri"/>
                <a:sym typeface="Calibri"/>
              </a:rPr>
              <a:t>ОСНОВНІ МІЖНАРОДНІ КОНТЕЙНЕРНІ ПЕРЕВЕЗЕННЯ МАРШРУТНИМИ ПОЇЗДАМИ В УКРАЇНІ </a:t>
            </a:r>
            <a:endParaRPr b="1"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2018-10-16T13:51:55Z</dcterms:created>
  <dc:creator>Галатін Вікторія Миколаївна</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1453886</vt:lpwstr>
  </property>
  <property fmtid="{D5CDD505-2E9C-101B-9397-08002B2CF9AE}" name="NXPowerLiteSettings" pid="3">
    <vt:lpwstr>C7000400038000</vt:lpwstr>
  </property>
  <property fmtid="{D5CDD505-2E9C-101B-9397-08002B2CF9AE}" name="NXPowerLiteVersion" pid="4">
    <vt:lpwstr>S9.0.3</vt:lpwstr>
  </property>
</Properties>
</file>